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8" r:id="rId3"/>
    <p:sldId id="271" r:id="rId4"/>
    <p:sldId id="377" r:id="rId5"/>
    <p:sldId id="274" r:id="rId6"/>
    <p:sldId id="378" r:id="rId7"/>
    <p:sldId id="379" r:id="rId8"/>
    <p:sldId id="289" r:id="rId9"/>
    <p:sldId id="380" r:id="rId10"/>
    <p:sldId id="284" r:id="rId11"/>
    <p:sldId id="381" r:id="rId12"/>
    <p:sldId id="382" r:id="rId13"/>
    <p:sldId id="281" r:id="rId14"/>
    <p:sldId id="365" r:id="rId15"/>
    <p:sldId id="383" r:id="rId16"/>
    <p:sldId id="385" r:id="rId17"/>
    <p:sldId id="384" r:id="rId18"/>
    <p:sldId id="386" r:id="rId19"/>
    <p:sldId id="387" r:id="rId20"/>
    <p:sldId id="388" r:id="rId21"/>
    <p:sldId id="389" r:id="rId22"/>
    <p:sldId id="390" r:id="rId23"/>
    <p:sldId id="391" r:id="rId24"/>
    <p:sldId id="392" r:id="rId25"/>
    <p:sldId id="394" r:id="rId26"/>
    <p:sldId id="393" r:id="rId27"/>
    <p:sldId id="395" r:id="rId28"/>
    <p:sldId id="396" r:id="rId29"/>
    <p:sldId id="397" r:id="rId30"/>
    <p:sldId id="398" r:id="rId31"/>
    <p:sldId id="297" r:id="rId32"/>
    <p:sldId id="399" r:id="rId33"/>
    <p:sldId id="401" r:id="rId34"/>
    <p:sldId id="400" r:id="rId35"/>
    <p:sldId id="312" r:id="rId36"/>
    <p:sldId id="402" r:id="rId37"/>
    <p:sldId id="375" r:id="rId38"/>
    <p:sldId id="403" r:id="rId39"/>
    <p:sldId id="404" r:id="rId40"/>
    <p:sldId id="406" r:id="rId41"/>
    <p:sldId id="405" r:id="rId42"/>
    <p:sldId id="407" r:id="rId43"/>
    <p:sldId id="409" r:id="rId44"/>
    <p:sldId id="408" r:id="rId45"/>
    <p:sldId id="410" r:id="rId46"/>
    <p:sldId id="411" r:id="rId47"/>
    <p:sldId id="412" r:id="rId48"/>
    <p:sldId id="413" r:id="rId49"/>
    <p:sldId id="374" r:id="rId50"/>
    <p:sldId id="414" r:id="rId51"/>
    <p:sldId id="415" r:id="rId52"/>
    <p:sldId id="416" r:id="rId53"/>
    <p:sldId id="417" r:id="rId54"/>
    <p:sldId id="418" r:id="rId55"/>
    <p:sldId id="420" r:id="rId56"/>
    <p:sldId id="419" r:id="rId57"/>
    <p:sldId id="421" r:id="rId58"/>
    <p:sldId id="376" r:id="rId59"/>
    <p:sldId id="422" r:id="rId60"/>
  </p:sldIdLst>
  <p:sldSz cx="9144000" cy="6858000" type="screen4x3"/>
  <p:notesSz cx="6858000" cy="9199563"/>
  <p:defaultTextStyle>
    <a:defPPr>
      <a:defRPr lang="en-US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>
        <a:solidFill>
          <a:srgbClr val="0000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7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FFFFCC"/>
    <a:srgbClr val="33CCFF"/>
    <a:srgbClr val="CCFFFF"/>
    <a:srgbClr val="00CC99"/>
    <a:srgbClr val="FFFF66"/>
    <a:srgbClr val="6699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20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5" d="100"/>
          <a:sy n="55" d="100"/>
        </p:scale>
        <p:origin x="-1080" y="912"/>
      </p:cViewPr>
      <p:guideLst>
        <p:guide orient="horz" pos="289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B497EA7F-5F3E-DBEA-5C9A-6B5927ED8B5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320605CF-2D15-2F5D-66F5-762DED4EFCA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US" altLang="en-US"/>
              <a:t>Segmenting and Targeting Markets</a:t>
            </a:r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85D2ABAE-F495-9D50-D89A-4774ACAE58F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9188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119813" name="Rectangle 5">
            <a:extLst>
              <a:ext uri="{FF2B5EF4-FFF2-40B4-BE49-F238E27FC236}">
                <a16:creationId xmlns:a16="http://schemas.microsoft.com/office/drawing/2014/main" id="{2C933746-6545-CE3A-BDEF-DDAF5E07AB9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39188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73F8C4A-A4AF-45B3-B561-8CAF831A40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A243E1C-F5CE-7108-C877-BE3DE3E5C02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2406ACD-1D1A-0FF1-34BD-F879C730497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Segmenting and Targeting Markets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06C2895-3545-10B9-44F1-017D159D5B6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0300" y="690563"/>
            <a:ext cx="4598988" cy="34496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933B538-3DEC-B26C-DF26-AF12F6F97B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70388"/>
            <a:ext cx="5029200" cy="413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2B4DCB2-0ECE-A53C-908E-434A1BE9F5E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39188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DC6415D5-BE0E-C2CE-D4C0-60696F2493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39188"/>
            <a:ext cx="2971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7D22C3FB-16F8-4008-97CB-F094A27C41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F08D4-9B8F-E8F9-70FF-55DC67C98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8D229A-8C46-EF46-2E52-795013A52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41D53-5E0B-7F05-162A-C51A313456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8AD7C-C7C2-7BCF-88C0-59F51DA077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6664A4C-E5FD-4CAF-BB99-0DF2959542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33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377CE-5645-16D8-2FBC-44AFCC115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1A3D5-2F6C-2F11-B302-5A9D2B905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63EB2-84E6-50E6-9FF6-B1D6CDBD10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76174-6743-A7CF-42A2-25C0CFD968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B21E708-3E77-4D41-9D59-36E5F2C4FA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BDB33-0584-167B-E636-4DD4A018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2716C-39E7-2812-E93E-BB9757F405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F9ECE-FBF6-614C-A7E2-D4ECFEB336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F4BE1-EF11-0145-4C13-579F608E3C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91FF09-50CD-4663-A692-3351D3FD7F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119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62E9E-A8D4-8CCA-0B97-CE456BDB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8F2EE-1CE0-996C-A786-6882BA014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319937-4D96-1BEA-AA75-789182622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736C7-346F-F8ED-EFAA-DA9047DEFE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7594F-E76E-64C8-4C0C-410692CAC9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C526DF-0845-42BC-8432-1CFA7E8982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60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CADED-D1EA-4489-E5AD-3419D3A88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A2792-6D69-77AB-8FF5-9FB7FAEE0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1E9D89-2240-4BC0-6682-9EC0A8A5A6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F70AE2-10F1-2A2B-D825-536B69439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70B702-48BE-9EF1-F2DD-19301636C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5A9E9D2-25DD-F4B7-1FE7-670CA40695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EEF740-94A5-FFCA-2220-AE68D52C8D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A2B3195-A5C3-40C6-9344-7E137A636B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4458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70CC-996E-15E0-ACAE-96CDE1B8C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910C02-A3C1-400F-D565-58878C0118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D747D-A6E0-8A88-F07F-5148EEFB6F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6B47B4-9350-449A-8D1F-FDF8E06DCB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89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0A5BC3-85A7-5820-FCBB-80FE28679E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BE5CC7-57AA-211F-DCFB-C847F4A1AC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A97FDC5-0738-4509-8FB6-6B9BDAB4F0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68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A4D68-C9C8-0FB0-6DEC-D13DBCFC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6AC97-40A4-9140-7EB1-DA08D5BE2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7DB94-C362-76D4-DF0E-13E6CA3997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DF3C7-1815-87AA-8C4B-E1DE1F0743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EBD17-7CED-87F3-FB08-7A29828CDA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ABF79B-7603-4A9F-BF41-5A77B233A5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384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B5898-A711-0FDD-A38C-7E24AAAF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96398F-6E54-C3F5-85FA-AA1A7E4D1B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6663B-6117-B8FA-6473-A909E2F9E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091A-2F17-9D75-C266-2CC55EB612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1661C-CD94-9361-EFC9-1BDFC5FE2B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0749D8D-77AF-41BA-AFFF-421F6A6CF9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702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92350-B853-2FEC-5E15-6D3F611A7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A16717-4E4C-BEEA-80C8-ADE483CDE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5BFCD-97B4-A606-EE10-7893D6833B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179A0-CEB5-9D59-33A8-EB7E62CD02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0657B3-A05B-4215-8DDE-D4D15869EE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86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C26861-7C31-AA37-DABA-53A0E3FDD2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B0F67B-F857-8632-63CC-5006A53CD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803493-11B7-3183-2F03-5B7A36DE7F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43BDE-125C-7EF9-7026-5765A6203D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68E825B-A68A-470F-9535-EF4B507CA1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910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53887"/>
            </a:gs>
            <a:gs pos="100000">
              <a:srgbClr val="0C61A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7340C7F-3F46-03E7-7814-9A5764E3B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982BE15-9498-EFED-F2D9-01A0DACE0A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354AD54-7DEA-D73A-9DB4-001548EC9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1400" b="0">
                <a:solidFill>
                  <a:srgbClr val="B2B2B2"/>
                </a:solidFill>
                <a:latin typeface="Times New Roman" panose="02020603050405020304" pitchFamily="18" charset="0"/>
              </a:defRPr>
            </a:lvl1pPr>
          </a:lstStyle>
          <a:p>
            <a:r>
              <a:rPr lang="en-US" altLang="en-US"/>
              <a:t>Chapter 7 Version 6e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6F762A8-E78F-C591-C652-6F1D7C1E7EC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400" b="0">
                <a:solidFill>
                  <a:srgbClr val="B2B2B2"/>
                </a:solidFill>
                <a:latin typeface="Times New Roman" panose="02020603050405020304" pitchFamily="18" charset="0"/>
              </a:defRPr>
            </a:lvl1pPr>
          </a:lstStyle>
          <a:p>
            <a:fld id="{B5BC8BC9-00C0-403D-B27A-B71713CDC85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A5DF5B70-1944-9544-A962-AE6AC0342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6172200"/>
            <a:ext cx="17859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0">
                <a:solidFill>
                  <a:srgbClr val="B2B2B2"/>
                </a:solidFill>
                <a:latin typeface="Times New Roman" panose="02020603050405020304" pitchFamily="18" charset="0"/>
              </a:rPr>
              <a:t>©2002 South-Western</a:t>
            </a:r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3B16DD8C-BDFD-5C36-76EE-3BD22100B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1447800"/>
            <a:ext cx="7543800" cy="0"/>
          </a:xfrm>
          <a:prstGeom prst="line">
            <a:avLst/>
          </a:prstGeom>
          <a:noFill/>
          <a:ln w="57150">
            <a:solidFill>
              <a:srgbClr val="B2B2B2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99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571500" indent="-5715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u"/>
        <a:defRPr sz="32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102870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2pPr>
      <a:lvl3pPr marL="1371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3pPr>
      <a:lvl4pPr marL="17145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D88CA8A-BD9B-4B9E-74C2-349A61F191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998E34-0D43-42B4-ACD1-C5A8D9751050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AA791458-83F1-375B-A7EA-CD35DAFB55E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29418" y="4696619"/>
            <a:ext cx="2049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4400" b="0">
                <a:solidFill>
                  <a:schemeClr val="hlink"/>
                </a:solidFill>
              </a:rPr>
              <a:t>chapter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B46510E5-7398-32C1-4ADA-663A629BC77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81050" y="3086100"/>
            <a:ext cx="7772400" cy="1143000"/>
          </a:xfrm>
        </p:spPr>
        <p:txBody>
          <a:bodyPr anchor="ctr"/>
          <a:lstStyle/>
          <a:p>
            <a:r>
              <a:rPr lang="en-US" altLang="en-US" sz="3600"/>
              <a:t>Mensegmentasi dan Membidik Pasar</a:t>
            </a:r>
          </a:p>
        </p:txBody>
      </p:sp>
      <p:sp>
        <p:nvSpPr>
          <p:cNvPr id="2053" name="Line 5">
            <a:extLst>
              <a:ext uri="{FF2B5EF4-FFF2-40B4-BE49-F238E27FC236}">
                <a16:creationId xmlns:a16="http://schemas.microsoft.com/office/drawing/2014/main" id="{D91CE9F3-2C88-2141-A5B1-C6E7116D6D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550" y="37338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Oval 6">
            <a:extLst>
              <a:ext uri="{FF2B5EF4-FFF2-40B4-BE49-F238E27FC236}">
                <a16:creationId xmlns:a16="http://schemas.microsoft.com/office/drawing/2014/main" id="{67D2BCD4-95F0-0E37-42AA-6338E407D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971800"/>
            <a:ext cx="762000" cy="6858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0669BD06-0F8A-A828-37F3-88DB454B3D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86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ECCB661-1892-3C12-0651-39E222C4E4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474A664-5AA0-2564-6602-913FB2B968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E7055-7B7D-4763-B79C-E32C381D985B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7178" name="Text Box 10">
            <a:extLst>
              <a:ext uri="{FF2B5EF4-FFF2-40B4-BE49-F238E27FC236}">
                <a16:creationId xmlns:a16="http://schemas.microsoft.com/office/drawing/2014/main" id="{329E3428-EEEE-5E53-5399-0342AE0C82A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29418" y="4696619"/>
            <a:ext cx="2049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4400" b="0">
                <a:solidFill>
                  <a:schemeClr val="hlink"/>
                </a:solidFill>
              </a:rPr>
              <a:t>chapter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A917D99-11BF-1BE8-5D56-E1C5D0893B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solidFill>
                  <a:schemeClr val="accent1"/>
                </a:solidFill>
              </a:rPr>
              <a:t>Learning Objectives/</a:t>
            </a:r>
            <a:r>
              <a:rPr lang="en-US" altLang="en-US" sz="3200" dirty="0" err="1">
                <a:solidFill>
                  <a:schemeClr val="accent1"/>
                </a:solidFill>
              </a:rPr>
              <a:t>T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ujuan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 </a:t>
            </a:r>
            <a:r>
              <a:rPr kumimoji="0" lang="en-US" altLang="en-US" sz="3200" b="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inherit"/>
              </a:rPr>
              <a:t>pembelajaran</a:t>
            </a:r>
            <a:endParaRPr lang="en-US" altLang="en-US" sz="3200" dirty="0">
              <a:solidFill>
                <a:schemeClr val="accent1"/>
              </a:solidFill>
            </a:endParaRPr>
          </a:p>
        </p:txBody>
      </p:sp>
      <p:sp>
        <p:nvSpPr>
          <p:cNvPr id="7172" name="Line 4">
            <a:extLst>
              <a:ext uri="{FF2B5EF4-FFF2-40B4-BE49-F238E27FC236}">
                <a16:creationId xmlns:a16="http://schemas.microsoft.com/office/drawing/2014/main" id="{0E72149A-E5E9-FA28-3B7D-B62AD1BF0F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7338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Oval 5">
            <a:extLst>
              <a:ext uri="{FF2B5EF4-FFF2-40B4-BE49-F238E27FC236}">
                <a16:creationId xmlns:a16="http://schemas.microsoft.com/office/drawing/2014/main" id="{5E6539FF-8436-BE92-A8EC-B7752910C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971800"/>
            <a:ext cx="762000" cy="6858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695E9A8C-278C-72A5-C8F3-F75041071D6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86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FA5E185B-06AA-198F-5CAF-344048D47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78486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1.	Mendeskripsikan karakteristik pasar dan segmen pasar. 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2.  Menjelaskan pentingnya segmentasi pasar. 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3.  Mediskusikan kriteria segmentasi pasar yang berhasil.</a:t>
            </a:r>
          </a:p>
        </p:txBody>
      </p:sp>
      <p:sp>
        <p:nvSpPr>
          <p:cNvPr id="7179" name="AutoShape 11">
            <a:extLst>
              <a:ext uri="{FF2B5EF4-FFF2-40B4-BE49-F238E27FC236}">
                <a16:creationId xmlns:a16="http://schemas.microsoft.com/office/drawing/2014/main" id="{17D8254C-BB74-B4F3-ACA1-E2C6F97ED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334000"/>
            <a:ext cx="2057400" cy="457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B033AA3-DC86-4FD0-8FAC-82CCB2AF1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4BABD52F-E1F5-97E6-2BF6-6C8237D533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5830039-579E-A10D-26D6-FBA7D87A7C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418EBE-459F-4ABF-913A-5C94EF5B78B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41986" name="Text Box 2">
            <a:extLst>
              <a:ext uri="{FF2B5EF4-FFF2-40B4-BE49-F238E27FC236}">
                <a16:creationId xmlns:a16="http://schemas.microsoft.com/office/drawing/2014/main" id="{EC55CF28-A01B-152F-6291-B9A3C38AF8E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29418" y="4696619"/>
            <a:ext cx="2049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4400" b="0">
                <a:solidFill>
                  <a:schemeClr val="hlink"/>
                </a:solidFill>
              </a:rPr>
              <a:t>chapter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6873B8E6-C632-0141-6ABF-AD0A6E54F0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Objectives (continued)</a:t>
            </a:r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E8C75643-4630-5149-7B1E-FBB8F7E76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7338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Oval 5">
            <a:extLst>
              <a:ext uri="{FF2B5EF4-FFF2-40B4-BE49-F238E27FC236}">
                <a16:creationId xmlns:a16="http://schemas.microsoft.com/office/drawing/2014/main" id="{28C0E854-60AA-7898-7A1C-67177ECAB4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971800"/>
            <a:ext cx="762000" cy="6858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41990" name="Line 6">
            <a:extLst>
              <a:ext uri="{FF2B5EF4-FFF2-40B4-BE49-F238E27FC236}">
                <a16:creationId xmlns:a16="http://schemas.microsoft.com/office/drawing/2014/main" id="{A8FD6B79-6679-1D77-7D11-6FBF3AC7F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86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BD2F85F0-2528-0490-CE80-59A340CCA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7848600" cy="461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4.  Describe the bases commonly used to segment consumer markets.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5. Describe the bases for segmenting 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business markets.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6.  List the steps involved in segmenting markets.</a:t>
            </a:r>
          </a:p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1993" name="AutoShape 9">
            <a:extLst>
              <a:ext uri="{FF2B5EF4-FFF2-40B4-BE49-F238E27FC236}">
                <a16:creationId xmlns:a16="http://schemas.microsoft.com/office/drawing/2014/main" id="{2354E9DC-625F-39F4-E9DF-F7A095FF0C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334000"/>
            <a:ext cx="2057400" cy="4572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8D4EE44-8D92-C083-92F0-73DA936E0C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02EF94E-2001-4588-7BE9-37714556148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8479A0-F51D-4426-BCCD-6131AF6E544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221186" name="Text Box 1026">
            <a:extLst>
              <a:ext uri="{FF2B5EF4-FFF2-40B4-BE49-F238E27FC236}">
                <a16:creationId xmlns:a16="http://schemas.microsoft.com/office/drawing/2014/main" id="{5F64D2AD-18B9-1469-7B02-1FAA87D7898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429418" y="4696619"/>
            <a:ext cx="20494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4400" b="0">
                <a:solidFill>
                  <a:schemeClr val="hlink"/>
                </a:solidFill>
              </a:rPr>
              <a:t>chapter</a:t>
            </a:r>
          </a:p>
        </p:txBody>
      </p:sp>
      <p:sp>
        <p:nvSpPr>
          <p:cNvPr id="221187" name="Rectangle 1027">
            <a:extLst>
              <a:ext uri="{FF2B5EF4-FFF2-40B4-BE49-F238E27FC236}">
                <a16:creationId xmlns:a16="http://schemas.microsoft.com/office/drawing/2014/main" id="{14FDCDD5-30AC-D7FB-4846-B516E21CC7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Objectives (continued)</a:t>
            </a:r>
          </a:p>
        </p:txBody>
      </p:sp>
      <p:sp>
        <p:nvSpPr>
          <p:cNvPr id="221188" name="Line 1028">
            <a:extLst>
              <a:ext uri="{FF2B5EF4-FFF2-40B4-BE49-F238E27FC236}">
                <a16:creationId xmlns:a16="http://schemas.microsoft.com/office/drawing/2014/main" id="{14F8AE8B-B745-8810-2251-D601966BE03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37338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89" name="Oval 1029">
            <a:extLst>
              <a:ext uri="{FF2B5EF4-FFF2-40B4-BE49-F238E27FC236}">
                <a16:creationId xmlns:a16="http://schemas.microsoft.com/office/drawing/2014/main" id="{BA8C1B26-E4FC-1E0E-253D-FC22737CE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971800"/>
            <a:ext cx="762000" cy="685800"/>
          </a:xfrm>
          <a:prstGeom prst="ellipse">
            <a:avLst/>
          </a:prstGeom>
          <a:solidFill>
            <a:srgbClr val="99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21190" name="Line 1030">
            <a:extLst>
              <a:ext uri="{FF2B5EF4-FFF2-40B4-BE49-F238E27FC236}">
                <a16:creationId xmlns:a16="http://schemas.microsoft.com/office/drawing/2014/main" id="{AAAC9003-F8D9-9228-8C24-5C87F239F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228600"/>
            <a:ext cx="0" cy="27432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1191" name="Text Box 1031">
            <a:extLst>
              <a:ext uri="{FF2B5EF4-FFF2-40B4-BE49-F238E27FC236}">
                <a16:creationId xmlns:a16="http://schemas.microsoft.com/office/drawing/2014/main" id="{1A21065A-D6D2-8FD2-7788-0655B03E3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371600"/>
            <a:ext cx="7162800" cy="502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7.  Discuss alternative strategies for selecting target markets.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8.	Explain how and why firms implement positioning strategies and how product differentiation plays a role.</a:t>
            </a:r>
            <a:b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</a:b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sz="27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9.	Discuss global market segmentation and targeting issues.</a:t>
            </a:r>
          </a:p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altLang="en-US" sz="27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682BBCD-8ABA-444F-D3F0-7C33807E26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35DEBEF-86B9-52DF-837C-A5AB0E5BE7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442747-031E-4ED9-B0AC-F667310438E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25C7DF53-5157-CB86-58BA-DD2689B65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46083" name="Oval 3">
            <a:extLst>
              <a:ext uri="{FF2B5EF4-FFF2-40B4-BE49-F238E27FC236}">
                <a16:creationId xmlns:a16="http://schemas.microsoft.com/office/drawing/2014/main" id="{4B7AD31E-82B8-3832-6D36-240AA35CF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70F59DDB-39A6-2EED-A972-2C904FBD5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5725" y="3079750"/>
            <a:ext cx="6723063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1275" rIns="82550" bIns="41275" anchor="ctr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Mendiskripsikan karakteristik pasar </a:t>
            </a:r>
          </a:p>
          <a:p>
            <a:pPr>
              <a:spcBef>
                <a:spcPct val="20000"/>
              </a:spcBef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dan segmen pasar.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A76D4C58-237F-FA22-674B-34E7EBB0C0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3351344-E3C9-FE49-FF8A-77E3020A69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4C841B7-4763-44EF-B9D7-2F73A4000B9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22210" name="Rectangle 1026">
            <a:extLst>
              <a:ext uri="{FF2B5EF4-FFF2-40B4-BE49-F238E27FC236}">
                <a16:creationId xmlns:a16="http://schemas.microsoft.com/office/drawing/2014/main" id="{B0CE049F-64F5-A8D1-2464-43EEBB8A27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Market Segmentation</a:t>
            </a:r>
          </a:p>
        </p:txBody>
      </p:sp>
      <p:grpSp>
        <p:nvGrpSpPr>
          <p:cNvPr id="222223" name="Group 1039">
            <a:extLst>
              <a:ext uri="{FF2B5EF4-FFF2-40B4-BE49-F238E27FC236}">
                <a16:creationId xmlns:a16="http://schemas.microsoft.com/office/drawing/2014/main" id="{6CA176FD-D71E-1DF5-A5D5-5A1CEA0B9133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524000"/>
            <a:ext cx="8458200" cy="4648200"/>
            <a:chOff x="192" y="960"/>
            <a:chExt cx="5328" cy="2928"/>
          </a:xfrm>
        </p:grpSpPr>
        <p:grpSp>
          <p:nvGrpSpPr>
            <p:cNvPr id="222211" name="Group 1027">
              <a:extLst>
                <a:ext uri="{FF2B5EF4-FFF2-40B4-BE49-F238E27FC236}">
                  <a16:creationId xmlns:a16="http://schemas.microsoft.com/office/drawing/2014/main" id="{ACFFA826-2907-CBCD-6C87-709AB3ADFA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960"/>
              <a:ext cx="1632" cy="2928"/>
              <a:chOff x="192" y="1104"/>
              <a:chExt cx="1442" cy="2592"/>
            </a:xfrm>
          </p:grpSpPr>
          <p:sp>
            <p:nvSpPr>
              <p:cNvPr id="222212" name="Rectangle 1028">
                <a:extLst>
                  <a:ext uri="{FF2B5EF4-FFF2-40B4-BE49-F238E27FC236}">
                    <a16:creationId xmlns:a16="http://schemas.microsoft.com/office/drawing/2014/main" id="{828AEC81-563C-1FC3-8A16-71113E44A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1104"/>
                <a:ext cx="1442" cy="856"/>
              </a:xfrm>
              <a:prstGeom prst="rect">
                <a:avLst/>
              </a:prstGeom>
              <a:solidFill>
                <a:srgbClr val="FCB2D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 anchorCtr="1"/>
              <a:lstStyle/>
              <a:p>
                <a:r>
                  <a:rPr lang="en-US" altLang="en-US"/>
                  <a:t>Pasar</a:t>
                </a:r>
              </a:p>
            </p:txBody>
          </p:sp>
          <p:sp>
            <p:nvSpPr>
              <p:cNvPr id="222213" name="Rectangle 1029">
                <a:extLst>
                  <a:ext uri="{FF2B5EF4-FFF2-40B4-BE49-F238E27FC236}">
                    <a16:creationId xmlns:a16="http://schemas.microsoft.com/office/drawing/2014/main" id="{0B444629-B095-DD0E-00A8-012C9F054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1972"/>
                <a:ext cx="1442" cy="858"/>
              </a:xfrm>
              <a:prstGeom prst="rect">
                <a:avLst/>
              </a:prstGeom>
              <a:solidFill>
                <a:srgbClr val="FCB2D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 anchorCtr="1"/>
              <a:lstStyle/>
              <a:p>
                <a:r>
                  <a:rPr lang="en-US" altLang="en-US"/>
                  <a:t>Segmen </a:t>
                </a:r>
              </a:p>
              <a:p>
                <a:r>
                  <a:rPr lang="en-US" altLang="en-US"/>
                  <a:t>Pasar</a:t>
                </a:r>
              </a:p>
            </p:txBody>
          </p:sp>
          <p:sp>
            <p:nvSpPr>
              <p:cNvPr id="222214" name="Rectangle 1030">
                <a:extLst>
                  <a:ext uri="{FF2B5EF4-FFF2-40B4-BE49-F238E27FC236}">
                    <a16:creationId xmlns:a16="http://schemas.microsoft.com/office/drawing/2014/main" id="{26395F31-B7D6-F20F-E4EF-D9DA410F82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2840"/>
                <a:ext cx="1442" cy="856"/>
              </a:xfrm>
              <a:prstGeom prst="rect">
                <a:avLst/>
              </a:prstGeom>
              <a:solidFill>
                <a:srgbClr val="FCB2D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 anchorCtr="1"/>
              <a:lstStyle/>
              <a:p>
                <a:r>
                  <a:rPr lang="en-US" altLang="en-US"/>
                  <a:t>Membagi </a:t>
                </a:r>
              </a:p>
              <a:p>
                <a:r>
                  <a:rPr lang="en-US" altLang="en-US"/>
                  <a:t>Pasar</a:t>
                </a:r>
              </a:p>
            </p:txBody>
          </p:sp>
        </p:grpSp>
        <p:grpSp>
          <p:nvGrpSpPr>
            <p:cNvPr id="222215" name="Group 1031">
              <a:extLst>
                <a:ext uri="{FF2B5EF4-FFF2-40B4-BE49-F238E27FC236}">
                  <a16:creationId xmlns:a16="http://schemas.microsoft.com/office/drawing/2014/main" id="{B198B7DF-A3FA-5B6A-EA27-14908D6CE0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4" y="960"/>
              <a:ext cx="3696" cy="2928"/>
              <a:chOff x="1642" y="1104"/>
              <a:chExt cx="3926" cy="2592"/>
            </a:xfrm>
          </p:grpSpPr>
          <p:sp>
            <p:nvSpPr>
              <p:cNvPr id="222216" name="Rectangle 1032">
                <a:extLst>
                  <a:ext uri="{FF2B5EF4-FFF2-40B4-BE49-F238E27FC236}">
                    <a16:creationId xmlns:a16="http://schemas.microsoft.com/office/drawing/2014/main" id="{EEA984A1-BF52-74E1-4E2C-51242D1B2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1104"/>
                <a:ext cx="3926" cy="856"/>
              </a:xfrm>
              <a:prstGeom prst="rect">
                <a:avLst/>
              </a:prstGeom>
              <a:solidFill>
                <a:srgbClr val="C1CE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lIns="90488" tIns="44450" rIns="90488" bIns="44450" anchor="ctr" anchorCtr="1"/>
              <a:lstStyle/>
              <a:p>
                <a:r>
                  <a:rPr lang="en-US" altLang="en-US" sz="2500"/>
                  <a:t>Individu atau organisasi dengan kebutuhan/keinginan dan kemampuan dan  kemauan untuk membeli.</a:t>
                </a:r>
              </a:p>
            </p:txBody>
          </p:sp>
          <p:sp>
            <p:nvSpPr>
              <p:cNvPr id="222217" name="Rectangle 1033">
                <a:extLst>
                  <a:ext uri="{FF2B5EF4-FFF2-40B4-BE49-F238E27FC236}">
                    <a16:creationId xmlns:a16="http://schemas.microsoft.com/office/drawing/2014/main" id="{B1267E05-1BD8-C400-4581-F77D730F8A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1972"/>
                <a:ext cx="3926" cy="858"/>
              </a:xfrm>
              <a:prstGeom prst="rect">
                <a:avLst/>
              </a:prstGeom>
              <a:solidFill>
                <a:srgbClr val="C1CE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lIns="90488" tIns="44450" rIns="90488" bIns="44450" anchor="ctr" anchorCtr="1"/>
              <a:lstStyle/>
              <a:p>
                <a:r>
                  <a:rPr lang="en-US" altLang="en-US" sz="2200"/>
                  <a:t>Sub kelompok dari individu atau organisasi yang membagi satu atau lebih karakteristik yangmenyebabkan mereka mempuyai kebutuhan produk yang sama.</a:t>
                </a:r>
              </a:p>
            </p:txBody>
          </p:sp>
          <p:sp>
            <p:nvSpPr>
              <p:cNvPr id="222218" name="Rectangle 1034">
                <a:extLst>
                  <a:ext uri="{FF2B5EF4-FFF2-40B4-BE49-F238E27FC236}">
                    <a16:creationId xmlns:a16="http://schemas.microsoft.com/office/drawing/2014/main" id="{19744FE2-3819-3BE9-ED99-78B403FEF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42" y="2840"/>
                <a:ext cx="3926" cy="856"/>
              </a:xfrm>
              <a:prstGeom prst="rect">
                <a:avLst/>
              </a:prstGeom>
              <a:solidFill>
                <a:srgbClr val="C1CE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lIns="90488" tIns="44450" rIns="90488" bIns="44450" anchor="ctr" anchorCtr="1"/>
              <a:lstStyle/>
              <a:p>
                <a:r>
                  <a:rPr lang="en-US" altLang="en-US" sz="2500"/>
                  <a:t>Proses membagi pasar menjadi berarti, relatif sama, kelompok-kelompok atau segmen-segmen yang dapat diidentifikasi.</a:t>
                </a:r>
              </a:p>
            </p:txBody>
          </p:sp>
        </p:grpSp>
      </p:grpSp>
      <p:sp>
        <p:nvSpPr>
          <p:cNvPr id="222219" name="AutoShape 1035">
            <a:extLst>
              <a:ext uri="{FF2B5EF4-FFF2-40B4-BE49-F238E27FC236}">
                <a16:creationId xmlns:a16="http://schemas.microsoft.com/office/drawing/2014/main" id="{B32453FC-B6A6-784C-2EB8-812A78B1C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1773238"/>
            <a:ext cx="533400" cy="1060450"/>
          </a:xfrm>
          <a:prstGeom prst="curvedRightArrow">
            <a:avLst>
              <a:gd name="adj1" fmla="val 39762"/>
              <a:gd name="adj2" fmla="val 79524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22221" name="AutoShape 1037">
            <a:extLst>
              <a:ext uri="{FF2B5EF4-FFF2-40B4-BE49-F238E27FC236}">
                <a16:creationId xmlns:a16="http://schemas.microsoft.com/office/drawing/2014/main" id="{C3C81CEE-814F-44E7-0E05-576193C80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4872038"/>
            <a:ext cx="533400" cy="1062037"/>
          </a:xfrm>
          <a:prstGeom prst="curvedRightArrow">
            <a:avLst>
              <a:gd name="adj1" fmla="val 39821"/>
              <a:gd name="adj2" fmla="val 79643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>
              <a:solidFill>
                <a:schemeClr val="bg2"/>
              </a:solidFill>
            </a:endParaRPr>
          </a:p>
        </p:txBody>
      </p:sp>
      <p:sp>
        <p:nvSpPr>
          <p:cNvPr id="222222" name="Oval 1038">
            <a:extLst>
              <a:ext uri="{FF2B5EF4-FFF2-40B4-BE49-F238E27FC236}">
                <a16:creationId xmlns:a16="http://schemas.microsoft.com/office/drawing/2014/main" id="{431D1261-88F9-16D6-A380-F21AE5337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2220" name="AutoShape 1036">
            <a:extLst>
              <a:ext uri="{FF2B5EF4-FFF2-40B4-BE49-F238E27FC236}">
                <a16:creationId xmlns:a16="http://schemas.microsoft.com/office/drawing/2014/main" id="{9BB05188-128C-E3F3-93B0-A4D338CCE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322638"/>
            <a:ext cx="533400" cy="1062037"/>
          </a:xfrm>
          <a:prstGeom prst="curvedRightArrow">
            <a:avLst>
              <a:gd name="adj1" fmla="val 39821"/>
              <a:gd name="adj2" fmla="val 79643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AE798AF4-C2F3-72C7-2523-7D7698259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20DB8D4-F56B-EDDC-98D0-7712359C39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DD43B0F-762A-45FC-9BC3-5F8AA1C45917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23234" name="Rectangle 2">
            <a:extLst>
              <a:ext uri="{FF2B5EF4-FFF2-40B4-BE49-F238E27FC236}">
                <a16:creationId xmlns:a16="http://schemas.microsoft.com/office/drawing/2014/main" id="{4612709F-160F-B88B-295B-0A1B81CC4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609600"/>
            <a:ext cx="7772400" cy="1143000"/>
          </a:xfrm>
        </p:spPr>
        <p:txBody>
          <a:bodyPr/>
          <a:lstStyle/>
          <a:p>
            <a:r>
              <a:rPr lang="en-US" altLang="en-US"/>
              <a:t>Pasar adalah...</a:t>
            </a:r>
          </a:p>
        </p:txBody>
      </p:sp>
      <p:sp>
        <p:nvSpPr>
          <p:cNvPr id="223236" name="Rectangle 4">
            <a:extLst>
              <a:ext uri="{FF2B5EF4-FFF2-40B4-BE49-F238E27FC236}">
                <a16:creationId xmlns:a16="http://schemas.microsoft.com/office/drawing/2014/main" id="{B50B6CDB-EFE4-3A85-6685-CD79E60B7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371600"/>
            <a:ext cx="7448550" cy="484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en-US" altLang="en-US" sz="2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(1)</a:t>
            </a:r>
            <a: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  <a:t> 	</a:t>
            </a: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Individu atau organisasi dengan </a:t>
            </a: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(2) 	Kebutuhan atau keinginan, dan dengan </a:t>
            </a: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(3) 	kemampuan dan </a:t>
            </a: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(4) 	kemauan untuk membeli.  </a:t>
            </a: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b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</a:br>
            <a:b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Sekelompok orang yang karakteristiknya kurang satu dari karakteristik tersebut tidak dapat dikatakan sebagai pasar.</a:t>
            </a:r>
          </a:p>
        </p:txBody>
      </p:sp>
      <p:pic>
        <p:nvPicPr>
          <p:cNvPr id="223237" name="Picture 5">
            <a:extLst>
              <a:ext uri="{FF2B5EF4-FFF2-40B4-BE49-F238E27FC236}">
                <a16:creationId xmlns:a16="http://schemas.microsoft.com/office/drawing/2014/main" id="{8DF806C1-EB2A-A841-55A7-9AD17E03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284538"/>
            <a:ext cx="201612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3238" name="Oval 6">
            <a:extLst>
              <a:ext uri="{FF2B5EF4-FFF2-40B4-BE49-F238E27FC236}">
                <a16:creationId xmlns:a16="http://schemas.microsoft.com/office/drawing/2014/main" id="{5EAE8903-CA97-22B5-20FA-CF24CA95B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1</a:t>
            </a:r>
          </a:p>
        </p:txBody>
      </p:sp>
      <p:pic>
        <p:nvPicPr>
          <p:cNvPr id="223239" name="Picture 7">
            <a:extLst>
              <a:ext uri="{FF2B5EF4-FFF2-40B4-BE49-F238E27FC236}">
                <a16:creationId xmlns:a16="http://schemas.microsoft.com/office/drawing/2014/main" id="{19C38811-8D51-2C18-1CB2-A6ADF441C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149725"/>
            <a:ext cx="1641475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7B37CBA-01A3-D8A0-62EF-3D2BA160CC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7D3F5C6-1DA4-99B3-E16E-44E2D0CB98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26EE7BC-5564-4FBA-AA48-D4C1800E873A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2E14AD1C-0C9C-25DB-7A6D-EF26909D6A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61443" name="Oval 3">
            <a:extLst>
              <a:ext uri="{FF2B5EF4-FFF2-40B4-BE49-F238E27FC236}">
                <a16:creationId xmlns:a16="http://schemas.microsoft.com/office/drawing/2014/main" id="{46B30B7E-2EBB-958E-6D37-5FE6961E6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66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40516E5F-11CF-EAED-95A5-9FB567F14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6550" y="2424113"/>
            <a:ext cx="60658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Menjelaskan pentingnya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mensegmentasi/membagi pasar.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4928448-3A38-B8A0-337B-BD46E19134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4E75203-A84B-5176-7F9D-B1DEAB3A47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508713-5733-40A0-ADA5-D0F0DC239280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224258" name="Rectangle 2">
            <a:extLst>
              <a:ext uri="{FF2B5EF4-FFF2-40B4-BE49-F238E27FC236}">
                <a16:creationId xmlns:a16="http://schemas.microsoft.com/office/drawing/2014/main" id="{15B50D03-DBFD-74FE-2360-61C83096C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Pentingnya Segmentasi Pasar</a:t>
            </a:r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48039FAE-EA57-A316-15D0-4931BC5F5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74775"/>
            <a:ext cx="739140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7350" indent="-5143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716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859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431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00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57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14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</a:pPr>
            <a:endParaRPr lang="en-US" altLang="en-US" sz="2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  <a:t>Pasar mempunyai berbagai kebutuhan dan pilihan produk. </a:t>
            </a:r>
            <a:b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2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  <a:t>Pemasar dapat menetapkan kebutuhan konsumen lebih baik.</a:t>
            </a:r>
          </a:p>
          <a:p>
            <a:pPr>
              <a:lnSpc>
                <a:spcPct val="110000"/>
              </a:lnSpc>
              <a:buClr>
                <a:schemeClr val="folHlink"/>
              </a:buClr>
              <a:buFont typeface="Wingdings" panose="05000000000000000000" pitchFamily="2" charset="2"/>
              <a:buChar char="u"/>
            </a:pPr>
            <a:endParaRPr lang="en-US" altLang="en-US" sz="28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10000"/>
              </a:lnSpc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800">
                <a:solidFill>
                  <a:schemeClr val="bg1"/>
                </a:solidFill>
                <a:latin typeface="Arial" panose="020B0604020202020204" pitchFamily="34" charset="0"/>
              </a:rPr>
              <a:t>Pembuat keputusan dapat menetapkan sasaran dan mengalokasikan sumber daya lebih akurat.</a:t>
            </a:r>
          </a:p>
        </p:txBody>
      </p:sp>
      <p:sp>
        <p:nvSpPr>
          <p:cNvPr id="224260" name="WordArt 4">
            <a:extLst>
              <a:ext uri="{FF2B5EF4-FFF2-40B4-BE49-F238E27FC236}">
                <a16:creationId xmlns:a16="http://schemas.microsoft.com/office/drawing/2014/main" id="{044758A2-63CB-2AF2-68CD-C14EA65E75B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248400" y="2819400"/>
            <a:ext cx="24765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Competitive</a:t>
            </a:r>
          </a:p>
          <a:p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Advantage</a:t>
            </a:r>
          </a:p>
        </p:txBody>
      </p:sp>
      <p:sp>
        <p:nvSpPr>
          <p:cNvPr id="224261" name="Oval 5">
            <a:extLst>
              <a:ext uri="{FF2B5EF4-FFF2-40B4-BE49-F238E27FC236}">
                <a16:creationId xmlns:a16="http://schemas.microsoft.com/office/drawing/2014/main" id="{98AB0BAD-9054-6F77-1591-F08BFB5B1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66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CA5610C-DF2B-69EF-B928-BA2E226BC2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0FB2067-CB74-BA1C-0262-8E499630D9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A5CEEE3-416B-47E0-B1FB-91B95892425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6322" name="Rectangle 1026">
            <a:extLst>
              <a:ext uri="{FF2B5EF4-FFF2-40B4-BE49-F238E27FC236}">
                <a16:creationId xmlns:a16="http://schemas.microsoft.com/office/drawing/2014/main" id="{319A5ABB-0FD0-ED41-B1DE-65DB029AB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56324" name="Rectangle 1028">
            <a:extLst>
              <a:ext uri="{FF2B5EF4-FFF2-40B4-BE49-F238E27FC236}">
                <a16:creationId xmlns:a16="http://schemas.microsoft.com/office/drawing/2014/main" id="{E2B07168-87BE-9326-812E-9AE41958B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9588" y="2709863"/>
            <a:ext cx="57896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Mendiskusikan kriteria untuk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segmentasi pasar yang sukses</a:t>
            </a:r>
          </a:p>
        </p:txBody>
      </p:sp>
      <p:sp>
        <p:nvSpPr>
          <p:cNvPr id="56325" name="Oval 1029">
            <a:extLst>
              <a:ext uri="{FF2B5EF4-FFF2-40B4-BE49-F238E27FC236}">
                <a16:creationId xmlns:a16="http://schemas.microsoft.com/office/drawing/2014/main" id="{F6068D0C-03C2-A334-7E37-4DB0D4D4E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81000"/>
            <a:ext cx="762000" cy="685800"/>
          </a:xfrm>
          <a:prstGeom prst="ellipse">
            <a:avLst/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AD487239-4DB8-A0E4-3D4E-261DCD4FA4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A7F6939-A5B2-FDC7-0653-C6FB3870EE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B0D4DA5-34D2-48F4-AA70-DB02126DE362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25282" name="Rectangle 1026">
            <a:extLst>
              <a:ext uri="{FF2B5EF4-FFF2-40B4-BE49-F238E27FC236}">
                <a16:creationId xmlns:a16="http://schemas.microsoft.com/office/drawing/2014/main" id="{E3983E8D-515F-C787-EE6D-46A1C27F7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5950" y="304800"/>
            <a:ext cx="7772400" cy="1143000"/>
          </a:xfrm>
        </p:spPr>
        <p:txBody>
          <a:bodyPr/>
          <a:lstStyle/>
          <a:p>
            <a:r>
              <a:rPr lang="en-US" altLang="en-US"/>
              <a:t>Kriteria Segmentasi yang Sukses</a:t>
            </a:r>
          </a:p>
        </p:txBody>
      </p:sp>
      <p:grpSp>
        <p:nvGrpSpPr>
          <p:cNvPr id="225294" name="Group 1038">
            <a:extLst>
              <a:ext uri="{FF2B5EF4-FFF2-40B4-BE49-F238E27FC236}">
                <a16:creationId xmlns:a16="http://schemas.microsoft.com/office/drawing/2014/main" id="{13A7D2B6-790E-75D9-C21E-5E1802BF2291}"/>
              </a:ext>
            </a:extLst>
          </p:cNvPr>
          <p:cNvGrpSpPr>
            <a:grpSpLocks/>
          </p:cNvGrpSpPr>
          <p:nvPr/>
        </p:nvGrpSpPr>
        <p:grpSpPr bwMode="auto">
          <a:xfrm>
            <a:off x="568325" y="1447800"/>
            <a:ext cx="7966075" cy="4724400"/>
            <a:chOff x="266" y="792"/>
            <a:chExt cx="5088" cy="3072"/>
          </a:xfrm>
        </p:grpSpPr>
        <p:sp>
          <p:nvSpPr>
            <p:cNvPr id="225283" name="AutoShape 1027">
              <a:extLst>
                <a:ext uri="{FF2B5EF4-FFF2-40B4-BE49-F238E27FC236}">
                  <a16:creationId xmlns:a16="http://schemas.microsoft.com/office/drawing/2014/main" id="{592B685D-F791-EC69-C1B3-1824B0D4E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" y="792"/>
              <a:ext cx="2860" cy="3072"/>
            </a:xfrm>
            <a:prstGeom prst="rtTriangle">
              <a:avLst/>
            </a:prstGeom>
            <a:solidFill>
              <a:srgbClr val="FDE8C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Kriteria untuk </a:t>
              </a:r>
            </a:p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segmen pasar</a:t>
              </a:r>
            </a:p>
            <a:p>
              <a:pPr latinLnBrk="1"/>
              <a:endParaRPr lang="en-US" alt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grpSp>
          <p:nvGrpSpPr>
            <p:cNvPr id="225284" name="Group 1028">
              <a:extLst>
                <a:ext uri="{FF2B5EF4-FFF2-40B4-BE49-F238E27FC236}">
                  <a16:creationId xmlns:a16="http://schemas.microsoft.com/office/drawing/2014/main" id="{140B96BE-C093-A5E8-E0E3-253029CCC8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4" y="936"/>
              <a:ext cx="4900" cy="2618"/>
              <a:chOff x="454" y="936"/>
              <a:chExt cx="4900" cy="2618"/>
            </a:xfrm>
          </p:grpSpPr>
          <p:sp>
            <p:nvSpPr>
              <p:cNvPr id="225285" name="Rectangle 1029">
                <a:extLst>
                  <a:ext uri="{FF2B5EF4-FFF2-40B4-BE49-F238E27FC236}">
                    <a16:creationId xmlns:a16="http://schemas.microsoft.com/office/drawing/2014/main" id="{27E7A952-29B1-2117-3C46-060DCA53D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6" y="936"/>
                <a:ext cx="2068" cy="363"/>
              </a:xfrm>
              <a:prstGeom prst="rect">
                <a:avLst/>
              </a:prstGeom>
              <a:solidFill>
                <a:srgbClr val="63C9C4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>
                  <a:lnSpc>
                    <a:spcPct val="100000"/>
                  </a:lnSpc>
                </a:pPr>
                <a:r>
                  <a:rPr lang="en-US" altLang="en-US" sz="2400"/>
                  <a:t>Substansialitas</a:t>
                </a:r>
              </a:p>
            </p:txBody>
          </p:sp>
          <p:sp>
            <p:nvSpPr>
              <p:cNvPr id="225286" name="Rectangle 1030">
                <a:extLst>
                  <a:ext uri="{FF2B5EF4-FFF2-40B4-BE49-F238E27FC236}">
                    <a16:creationId xmlns:a16="http://schemas.microsoft.com/office/drawing/2014/main" id="{6B752784-C670-6B47-EEB8-E56613A74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1704"/>
                <a:ext cx="2068" cy="363"/>
              </a:xfrm>
              <a:prstGeom prst="rect">
                <a:avLst/>
              </a:prstGeom>
              <a:solidFill>
                <a:srgbClr val="FCB2D3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5F5F5F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>
                  <a:lnSpc>
                    <a:spcPct val="100000"/>
                  </a:lnSpc>
                </a:pPr>
                <a:r>
                  <a:rPr lang="en-US" altLang="en-US" sz="2400"/>
                  <a:t>Dapat diidentifikasi</a:t>
                </a:r>
              </a:p>
            </p:txBody>
          </p:sp>
          <p:sp>
            <p:nvSpPr>
              <p:cNvPr id="225287" name="Rectangle 1031">
                <a:extLst>
                  <a:ext uri="{FF2B5EF4-FFF2-40B4-BE49-F238E27FC236}">
                    <a16:creationId xmlns:a16="http://schemas.microsoft.com/office/drawing/2014/main" id="{11087FE9-8C4F-E036-E6FC-F25CCC401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" y="2424"/>
                <a:ext cx="2068" cy="363"/>
              </a:xfrm>
              <a:prstGeom prst="rect">
                <a:avLst/>
              </a:prstGeom>
              <a:solidFill>
                <a:srgbClr val="B8CFFE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5F5F5F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>
                  <a:lnSpc>
                    <a:spcPct val="100000"/>
                  </a:lnSpc>
                </a:pPr>
                <a:r>
                  <a:rPr lang="en-US" altLang="en-US" sz="2400"/>
                  <a:t>Dapat diakses</a:t>
                </a:r>
              </a:p>
            </p:txBody>
          </p:sp>
          <p:sp>
            <p:nvSpPr>
              <p:cNvPr id="225288" name="Rectangle 1032">
                <a:extLst>
                  <a:ext uri="{FF2B5EF4-FFF2-40B4-BE49-F238E27FC236}">
                    <a16:creationId xmlns:a16="http://schemas.microsoft.com/office/drawing/2014/main" id="{70ADFC73-8BF6-C68E-882A-B7E45B6C90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6" y="3192"/>
                <a:ext cx="2068" cy="362"/>
              </a:xfrm>
              <a:prstGeom prst="rect">
                <a:avLst/>
              </a:prstGeom>
              <a:solidFill>
                <a:schemeClr val="folHlink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5F5F5F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>
                  <a:lnSpc>
                    <a:spcPct val="100000"/>
                  </a:lnSpc>
                </a:pPr>
                <a:r>
                  <a:rPr lang="en-US" altLang="en-US" sz="2400"/>
                  <a:t>Responsif</a:t>
                </a:r>
              </a:p>
            </p:txBody>
          </p:sp>
          <p:sp>
            <p:nvSpPr>
              <p:cNvPr id="225289" name="AutoShape 1033">
                <a:extLst>
                  <a:ext uri="{FF2B5EF4-FFF2-40B4-BE49-F238E27FC236}">
                    <a16:creationId xmlns:a16="http://schemas.microsoft.com/office/drawing/2014/main" id="{E0CC118A-D210-29AD-CF80-C9B3B5E0C2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" y="984"/>
                <a:ext cx="566" cy="241"/>
              </a:xfrm>
              <a:prstGeom prst="rightArrow">
                <a:avLst>
                  <a:gd name="adj1" fmla="val 50000"/>
                  <a:gd name="adj2" fmla="val 85929"/>
                </a:avLst>
              </a:prstGeom>
              <a:solidFill>
                <a:srgbClr val="0902F6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290" name="AutoShape 1034">
                <a:extLst>
                  <a:ext uri="{FF2B5EF4-FFF2-40B4-BE49-F238E27FC236}">
                    <a16:creationId xmlns:a16="http://schemas.microsoft.com/office/drawing/2014/main" id="{7AB88C1F-7252-2CF0-8D5C-77766E991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2" y="1751"/>
                <a:ext cx="566" cy="241"/>
              </a:xfrm>
              <a:prstGeom prst="rightArrow">
                <a:avLst>
                  <a:gd name="adj1" fmla="val 50000"/>
                  <a:gd name="adj2" fmla="val 85929"/>
                </a:avLst>
              </a:prstGeom>
              <a:solidFill>
                <a:srgbClr val="0902F6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291" name="AutoShape 1035">
                <a:extLst>
                  <a:ext uri="{FF2B5EF4-FFF2-40B4-BE49-F238E27FC236}">
                    <a16:creationId xmlns:a16="http://schemas.microsoft.com/office/drawing/2014/main" id="{642248AA-14B2-13F7-7775-FE20392307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2" y="2520"/>
                <a:ext cx="566" cy="241"/>
              </a:xfrm>
              <a:prstGeom prst="rightArrow">
                <a:avLst>
                  <a:gd name="adj1" fmla="val 50000"/>
                  <a:gd name="adj2" fmla="val 85929"/>
                </a:avLst>
              </a:prstGeom>
              <a:solidFill>
                <a:srgbClr val="0902F6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292" name="AutoShape 1036">
                <a:extLst>
                  <a:ext uri="{FF2B5EF4-FFF2-40B4-BE49-F238E27FC236}">
                    <a16:creationId xmlns:a16="http://schemas.microsoft.com/office/drawing/2014/main" id="{4AFA516B-F8E3-3584-8B8E-5223B12B30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2" y="3288"/>
                <a:ext cx="566" cy="241"/>
              </a:xfrm>
              <a:prstGeom prst="rightArrow">
                <a:avLst>
                  <a:gd name="adj1" fmla="val 50000"/>
                  <a:gd name="adj2" fmla="val 85929"/>
                </a:avLst>
              </a:prstGeom>
              <a:solidFill>
                <a:srgbClr val="0902F6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293" name="Text Box 1037">
                <a:extLst>
                  <a:ext uri="{FF2B5EF4-FFF2-40B4-BE49-F238E27FC236}">
                    <a16:creationId xmlns:a16="http://schemas.microsoft.com/office/drawing/2014/main" id="{EA9241B3-9479-45E3-3827-D3010FF205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0" y="960"/>
                <a:ext cx="2452" cy="298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rgbClr val="5F5F5F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lnSpc>
                    <a:spcPct val="100000"/>
                  </a:lnSpc>
                  <a:spcBef>
                    <a:spcPct val="50000"/>
                  </a:spcBef>
                </a:pPr>
                <a:endParaRPr lang="en-US" altLang="en-US" sz="2400" b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25295" name="Oval 1039">
            <a:extLst>
              <a:ext uri="{FF2B5EF4-FFF2-40B4-BE49-F238E27FC236}">
                <a16:creationId xmlns:a16="http://schemas.microsoft.com/office/drawing/2014/main" id="{FEDB7C9F-3C0A-E443-0E52-D04F0CD0D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81000"/>
            <a:ext cx="762000" cy="685800"/>
          </a:xfrm>
          <a:prstGeom prst="ellipse">
            <a:avLst/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25296" name="AutoShape 1040">
            <a:extLst>
              <a:ext uri="{FF2B5EF4-FFF2-40B4-BE49-F238E27FC236}">
                <a16:creationId xmlns:a16="http://schemas.microsoft.com/office/drawing/2014/main" id="{2C3904F0-8431-B88B-EFCA-C1BB9A0CF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333375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EDF4F20-CA34-9F3C-90A0-1691B42D37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5E3C1C4-CF9C-E76C-94EC-9DD02C3396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6C3D85-CFCD-4755-9E8A-C426AF96E76F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26306" name="Rectangle 2">
            <a:extLst>
              <a:ext uri="{FF2B5EF4-FFF2-40B4-BE49-F238E27FC236}">
                <a16:creationId xmlns:a16="http://schemas.microsoft.com/office/drawing/2014/main" id="{4A59CFB4-EB6A-38FD-CE64-5B1067229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Kriteria Segmentasi</a:t>
            </a:r>
          </a:p>
        </p:txBody>
      </p:sp>
      <p:grpSp>
        <p:nvGrpSpPr>
          <p:cNvPr id="226320" name="Group 16">
            <a:extLst>
              <a:ext uri="{FF2B5EF4-FFF2-40B4-BE49-F238E27FC236}">
                <a16:creationId xmlns:a16="http://schemas.microsoft.com/office/drawing/2014/main" id="{9DA52B66-0145-BC9A-8A29-12BD30FC430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600200"/>
            <a:ext cx="2895600" cy="4572000"/>
            <a:chOff x="288" y="1008"/>
            <a:chExt cx="1391" cy="2880"/>
          </a:xfrm>
        </p:grpSpPr>
        <p:sp>
          <p:nvSpPr>
            <p:cNvPr id="226308" name="Rectangle 4">
              <a:extLst>
                <a:ext uri="{FF2B5EF4-FFF2-40B4-BE49-F238E27FC236}">
                  <a16:creationId xmlns:a16="http://schemas.microsoft.com/office/drawing/2014/main" id="{38E8EFEB-5286-7AD2-C588-BAFC6C9BE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008"/>
              <a:ext cx="1391" cy="734"/>
            </a:xfrm>
            <a:prstGeom prst="rect">
              <a:avLst/>
            </a:prstGeom>
            <a:solidFill>
              <a:srgbClr val="B9D6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 anchorCtr="1"/>
            <a:lstStyle/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Substantiality</a:t>
              </a:r>
            </a:p>
          </p:txBody>
        </p:sp>
        <p:sp>
          <p:nvSpPr>
            <p:cNvPr id="226311" name="Rectangle 7">
              <a:extLst>
                <a:ext uri="{FF2B5EF4-FFF2-40B4-BE49-F238E27FC236}">
                  <a16:creationId xmlns:a16="http://schemas.microsoft.com/office/drawing/2014/main" id="{E322A7E4-0A3B-EAD5-97CE-C84A3CBC7F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752"/>
              <a:ext cx="1391" cy="736"/>
            </a:xfrm>
            <a:prstGeom prst="rect">
              <a:avLst/>
            </a:prstGeom>
            <a:solidFill>
              <a:srgbClr val="D9B7F7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 anchorCtr="1"/>
            <a:lstStyle/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Identifiability</a:t>
              </a:r>
            </a:p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Measurability</a:t>
              </a:r>
            </a:p>
          </p:txBody>
        </p:sp>
        <p:sp>
          <p:nvSpPr>
            <p:cNvPr id="226314" name="Rectangle 10">
              <a:extLst>
                <a:ext uri="{FF2B5EF4-FFF2-40B4-BE49-F238E27FC236}">
                  <a16:creationId xmlns:a16="http://schemas.microsoft.com/office/drawing/2014/main" id="{F324FC66-B960-C1EE-7903-D5D350662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2450"/>
              <a:ext cx="1391" cy="735"/>
            </a:xfrm>
            <a:prstGeom prst="rect">
              <a:avLst/>
            </a:prstGeom>
            <a:solidFill>
              <a:srgbClr val="89F4F7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 anchorCtr="1"/>
            <a:lstStyle/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Accessibility</a:t>
              </a:r>
            </a:p>
          </p:txBody>
        </p:sp>
        <p:sp>
          <p:nvSpPr>
            <p:cNvPr id="226317" name="Rectangle 13">
              <a:extLst>
                <a:ext uri="{FF2B5EF4-FFF2-40B4-BE49-F238E27FC236}">
                  <a16:creationId xmlns:a16="http://schemas.microsoft.com/office/drawing/2014/main" id="{2655832D-9F44-70A4-464E-017D8EF2D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3150"/>
              <a:ext cx="1391" cy="738"/>
            </a:xfrm>
            <a:prstGeom prst="rect">
              <a:avLst/>
            </a:prstGeom>
            <a:solidFill>
              <a:srgbClr val="FCC6C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 anchorCtr="1"/>
            <a:lstStyle/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Responsiveness</a:t>
              </a:r>
            </a:p>
          </p:txBody>
        </p:sp>
      </p:grpSp>
      <p:grpSp>
        <p:nvGrpSpPr>
          <p:cNvPr id="226321" name="Group 17">
            <a:extLst>
              <a:ext uri="{FF2B5EF4-FFF2-40B4-BE49-F238E27FC236}">
                <a16:creationId xmlns:a16="http://schemas.microsoft.com/office/drawing/2014/main" id="{E29AD74C-2A4A-E252-D494-C1C59A5327B0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600200"/>
            <a:ext cx="5334000" cy="4572000"/>
            <a:chOff x="1686" y="1008"/>
            <a:chExt cx="3786" cy="2880"/>
          </a:xfrm>
        </p:grpSpPr>
        <p:sp>
          <p:nvSpPr>
            <p:cNvPr id="226309" name="Rectangle 5">
              <a:extLst>
                <a:ext uri="{FF2B5EF4-FFF2-40B4-BE49-F238E27FC236}">
                  <a16:creationId xmlns:a16="http://schemas.microsoft.com/office/drawing/2014/main" id="{07941231-CB7C-28D0-1400-6BB442979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1008"/>
              <a:ext cx="3786" cy="734"/>
            </a:xfrm>
            <a:prstGeom prst="rect">
              <a:avLst/>
            </a:prstGeom>
            <a:solidFill>
              <a:srgbClr val="B9D6F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lIns="90488" tIns="44450" rIns="90488" bIns="44450" anchor="ctr" anchorCtr="1"/>
            <a:lstStyle/>
            <a:p>
              <a:r>
                <a:rPr lang="en-US" altLang="en-US" sz="2600"/>
                <a:t>Segment harus cukup luas untuk menjamin bauran pemasaran yang khusus.</a:t>
              </a:r>
            </a:p>
          </p:txBody>
        </p:sp>
        <p:sp>
          <p:nvSpPr>
            <p:cNvPr id="226312" name="Rectangle 8">
              <a:extLst>
                <a:ext uri="{FF2B5EF4-FFF2-40B4-BE49-F238E27FC236}">
                  <a16:creationId xmlns:a16="http://schemas.microsoft.com/office/drawing/2014/main" id="{4201A083-B591-1E7A-AE05-04BD4F9DD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1752"/>
              <a:ext cx="3786" cy="736"/>
            </a:xfrm>
            <a:prstGeom prst="rect">
              <a:avLst/>
            </a:prstGeom>
            <a:solidFill>
              <a:srgbClr val="D9B7F7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lIns="90488" tIns="44450" rIns="90488" bIns="44450" anchor="ctr" anchorCtr="1"/>
            <a:lstStyle/>
            <a:p>
              <a:r>
                <a:rPr lang="en-US" altLang="en-US" sz="2600"/>
                <a:t>Segmen harus dapat diidentifikasi dan diukur.</a:t>
              </a:r>
            </a:p>
          </p:txBody>
        </p:sp>
        <p:sp>
          <p:nvSpPr>
            <p:cNvPr id="226315" name="Rectangle 11">
              <a:extLst>
                <a:ext uri="{FF2B5EF4-FFF2-40B4-BE49-F238E27FC236}">
                  <a16:creationId xmlns:a16="http://schemas.microsoft.com/office/drawing/2014/main" id="{B2E0E311-43CB-5033-C8D1-8B39B49444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2450"/>
              <a:ext cx="3786" cy="735"/>
            </a:xfrm>
            <a:prstGeom prst="rect">
              <a:avLst/>
            </a:prstGeom>
            <a:solidFill>
              <a:srgbClr val="89F4F7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lIns="90488" tIns="44450" rIns="90488" bIns="44450" anchor="ctr" anchorCtr="1"/>
            <a:lstStyle/>
            <a:p>
              <a:r>
                <a:rPr lang="en-US" altLang="en-US" sz="2600"/>
                <a:t>Anggota-anggota dari segmen sasaran harus dapat dicapai dengan bauran pemasaran. </a:t>
              </a:r>
            </a:p>
          </p:txBody>
        </p:sp>
        <p:sp>
          <p:nvSpPr>
            <p:cNvPr id="226318" name="Rectangle 14">
              <a:extLst>
                <a:ext uri="{FF2B5EF4-FFF2-40B4-BE49-F238E27FC236}">
                  <a16:creationId xmlns:a16="http://schemas.microsoft.com/office/drawing/2014/main" id="{4DD3A1D4-C03A-5FDF-61D7-A5D5A87F1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6" y="3150"/>
              <a:ext cx="3786" cy="738"/>
            </a:xfrm>
            <a:prstGeom prst="rect">
              <a:avLst/>
            </a:prstGeom>
            <a:solidFill>
              <a:srgbClr val="FCC6C9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lIns="90488" tIns="44450" rIns="90488" bIns="44450" anchor="ctr" anchorCtr="1"/>
            <a:lstStyle/>
            <a:p>
              <a:r>
                <a:rPr lang="en-US" altLang="en-US" sz="2200"/>
                <a:t>Kecuali satu segmen merespon bauran pemasaran secara berbeda, tidak perlu diperlakukan secara terpisah.</a:t>
              </a:r>
            </a:p>
          </p:txBody>
        </p:sp>
      </p:grpSp>
      <p:sp>
        <p:nvSpPr>
          <p:cNvPr id="226322" name="Oval 18">
            <a:extLst>
              <a:ext uri="{FF2B5EF4-FFF2-40B4-BE49-F238E27FC236}">
                <a16:creationId xmlns:a16="http://schemas.microsoft.com/office/drawing/2014/main" id="{5C5493AD-2F4B-2643-6540-627097BE2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81000"/>
            <a:ext cx="762000" cy="685800"/>
          </a:xfrm>
          <a:prstGeom prst="ellipse">
            <a:avLst/>
          </a:prstGeom>
          <a:solidFill>
            <a:srgbClr val="FF66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79D1D3C-335B-CF4C-9BB8-57D2F12385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CC4A4A6-3E17-8DDC-DB42-3B9888790B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BE3331-AEC8-44A3-8B6E-F72030569560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09679688-0379-FE30-6E85-9A0A16C7A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53256" name="Rectangle 8">
            <a:extLst>
              <a:ext uri="{FF2B5EF4-FFF2-40B4-BE49-F238E27FC236}">
                <a16:creationId xmlns:a16="http://schemas.microsoft.com/office/drawing/2014/main" id="{2DA0ABA7-D95D-6FED-7D37-099F2BE15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863" y="2424113"/>
            <a:ext cx="7443787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Mendiskripsikan dasar-dasar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yang biasa digunakan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untuk mensegmentasi pasar konsumen.</a:t>
            </a:r>
          </a:p>
        </p:txBody>
      </p:sp>
      <p:sp>
        <p:nvSpPr>
          <p:cNvPr id="53258" name="Oval 10">
            <a:extLst>
              <a:ext uri="{FF2B5EF4-FFF2-40B4-BE49-F238E27FC236}">
                <a16:creationId xmlns:a16="http://schemas.microsoft.com/office/drawing/2014/main" id="{36111235-F7C2-4EA6-5BE2-9A327BDDB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34A4FDE-5C06-F20A-D45B-F4C9B5B65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E57E243-DDBF-897F-C495-E8B97DAFB4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D5CBAE-CA26-4370-8BD0-320AB789127E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7587BE16-22A2-B713-786A-F54392CD07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Dasar Segmentasi</a:t>
            </a:r>
          </a:p>
        </p:txBody>
      </p:sp>
      <p:sp>
        <p:nvSpPr>
          <p:cNvPr id="175107" name="AutoShape 3">
            <a:extLst>
              <a:ext uri="{FF2B5EF4-FFF2-40B4-BE49-F238E27FC236}">
                <a16:creationId xmlns:a16="http://schemas.microsoft.com/office/drawing/2014/main" id="{58ADAA69-4CF9-3135-A0DC-F993C4AA8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175108" name="Rectangle 4">
            <a:extLst>
              <a:ext uri="{FF2B5EF4-FFF2-40B4-BE49-F238E27FC236}">
                <a16:creationId xmlns:a16="http://schemas.microsoft.com/office/drawing/2014/main" id="{DC4EE46E-25C3-D92A-2550-04A90EEB0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981200"/>
            <a:ext cx="4953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Karakteristik individu, kelompok, atau organisasi yang digunakan untuk membagi keseluruhan pasar dalam segmen-segmen. (variabel-variabel)</a:t>
            </a:r>
          </a:p>
        </p:txBody>
      </p:sp>
      <p:sp>
        <p:nvSpPr>
          <p:cNvPr id="175110" name="Oval 6">
            <a:extLst>
              <a:ext uri="{FF2B5EF4-FFF2-40B4-BE49-F238E27FC236}">
                <a16:creationId xmlns:a16="http://schemas.microsoft.com/office/drawing/2014/main" id="{89FD5124-B000-8CDB-4708-6E66A7C70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5FAC162-032C-2B1C-3EB4-484D1BB5D7B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552FF6D-43F9-0049-897F-D9B2779808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0A3E74-68F7-48EE-9C31-0933DC570191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F55551E6-0F7C-FAA5-8090-FE22903A8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Dasar-Dasar Segmentasi</a:t>
            </a:r>
          </a:p>
        </p:txBody>
      </p:sp>
      <p:grpSp>
        <p:nvGrpSpPr>
          <p:cNvPr id="227331" name="Group 3">
            <a:extLst>
              <a:ext uri="{FF2B5EF4-FFF2-40B4-BE49-F238E27FC236}">
                <a16:creationId xmlns:a16="http://schemas.microsoft.com/office/drawing/2014/main" id="{C10A21AA-9C66-EB0A-E2F9-013DC461E9E9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1600200"/>
            <a:ext cx="8305800" cy="4495800"/>
            <a:chOff x="288" y="768"/>
            <a:chExt cx="5240" cy="3376"/>
          </a:xfrm>
        </p:grpSpPr>
        <p:sp>
          <p:nvSpPr>
            <p:cNvPr id="227332" name="Rectangle 4">
              <a:extLst>
                <a:ext uri="{FF2B5EF4-FFF2-40B4-BE49-F238E27FC236}">
                  <a16:creationId xmlns:a16="http://schemas.microsoft.com/office/drawing/2014/main" id="{D76B36C2-07CC-11E1-FFB2-D23C43EAB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" y="3568"/>
              <a:ext cx="2549" cy="576"/>
            </a:xfrm>
            <a:prstGeom prst="rect">
              <a:avLst/>
            </a:prstGeom>
            <a:solidFill>
              <a:srgbClr val="35AEBB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 sz="2400"/>
                <a:t>Tingkat pemakaian</a:t>
              </a:r>
            </a:p>
          </p:txBody>
        </p:sp>
        <p:sp>
          <p:nvSpPr>
            <p:cNvPr id="227333" name="Rectangle 5">
              <a:extLst>
                <a:ext uri="{FF2B5EF4-FFF2-40B4-BE49-F238E27FC236}">
                  <a16:creationId xmlns:a16="http://schemas.microsoft.com/office/drawing/2014/main" id="{C53216B4-6EF3-A3E9-2FB6-D1D2EF121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" y="2868"/>
              <a:ext cx="2549" cy="576"/>
            </a:xfrm>
            <a:prstGeom prst="rect">
              <a:avLst/>
            </a:prstGeom>
            <a:solidFill>
              <a:srgbClr val="BA7DF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 sz="2400"/>
                <a:t>Pencarian Manfaat</a:t>
              </a:r>
            </a:p>
          </p:txBody>
        </p:sp>
        <p:sp>
          <p:nvSpPr>
            <p:cNvPr id="227334" name="Rectangle 6">
              <a:extLst>
                <a:ext uri="{FF2B5EF4-FFF2-40B4-BE49-F238E27FC236}">
                  <a16:creationId xmlns:a16="http://schemas.microsoft.com/office/drawing/2014/main" id="{71A2EE24-E472-B33D-6DB5-70DDB3E68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" y="2168"/>
              <a:ext cx="2549" cy="576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 sz="2400"/>
                <a:t>Psikografis</a:t>
              </a:r>
            </a:p>
          </p:txBody>
        </p:sp>
        <p:sp>
          <p:nvSpPr>
            <p:cNvPr id="227335" name="Rectangle 7">
              <a:extLst>
                <a:ext uri="{FF2B5EF4-FFF2-40B4-BE49-F238E27FC236}">
                  <a16:creationId xmlns:a16="http://schemas.microsoft.com/office/drawing/2014/main" id="{A47856CC-D923-1CEF-A9C6-1358A7A6C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" y="1468"/>
              <a:ext cx="2549" cy="576"/>
            </a:xfrm>
            <a:prstGeom prst="rect">
              <a:avLst/>
            </a:prstGeom>
            <a:solidFill>
              <a:srgbClr val="91FBDA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 sz="2400"/>
                <a:t>Demografis</a:t>
              </a:r>
            </a:p>
          </p:txBody>
        </p:sp>
        <p:sp>
          <p:nvSpPr>
            <p:cNvPr id="227336" name="Rectangle 8">
              <a:extLst>
                <a:ext uri="{FF2B5EF4-FFF2-40B4-BE49-F238E27FC236}">
                  <a16:creationId xmlns:a16="http://schemas.microsoft.com/office/drawing/2014/main" id="{42F27422-DCA5-782A-D2A6-C68E74AA6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9" y="768"/>
              <a:ext cx="2549" cy="576"/>
            </a:xfrm>
            <a:prstGeom prst="rect">
              <a:avLst/>
            </a:prstGeom>
            <a:solidFill>
              <a:srgbClr val="FBFDBD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 sz="2400"/>
                <a:t>Geografis</a:t>
              </a:r>
            </a:p>
          </p:txBody>
        </p:sp>
        <p:sp>
          <p:nvSpPr>
            <p:cNvPr id="227337" name="Oval 9">
              <a:extLst>
                <a:ext uri="{FF2B5EF4-FFF2-40B4-BE49-F238E27FC236}">
                  <a16:creationId xmlns:a16="http://schemas.microsoft.com/office/drawing/2014/main" id="{FD0CB544-441D-159A-4ABE-3C24C6AA7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966"/>
              <a:ext cx="158" cy="1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338" name="Oval 10">
              <a:extLst>
                <a:ext uri="{FF2B5EF4-FFF2-40B4-BE49-F238E27FC236}">
                  <a16:creationId xmlns:a16="http://schemas.microsoft.com/office/drawing/2014/main" id="{0FF11634-6D74-FA78-3E2C-64E4B9CCF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1655"/>
              <a:ext cx="158" cy="15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339" name="Oval 11">
              <a:extLst>
                <a:ext uri="{FF2B5EF4-FFF2-40B4-BE49-F238E27FC236}">
                  <a16:creationId xmlns:a16="http://schemas.microsoft.com/office/drawing/2014/main" id="{10EEF465-B215-52E3-CFCE-5FBFA8531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2367"/>
              <a:ext cx="158" cy="155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340" name="Oval 12">
              <a:extLst>
                <a:ext uri="{FF2B5EF4-FFF2-40B4-BE49-F238E27FC236}">
                  <a16:creationId xmlns:a16="http://schemas.microsoft.com/office/drawing/2014/main" id="{BC6761E0-6A1B-8903-EAD0-B962BE626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3078"/>
              <a:ext cx="158" cy="1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341" name="Oval 13">
              <a:extLst>
                <a:ext uri="{FF2B5EF4-FFF2-40B4-BE49-F238E27FC236}">
                  <a16:creationId xmlns:a16="http://schemas.microsoft.com/office/drawing/2014/main" id="{18DCB162-7BD9-AF71-03C2-2A0D53222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" y="3790"/>
              <a:ext cx="158" cy="156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342" name="Line 14">
              <a:extLst>
                <a:ext uri="{FF2B5EF4-FFF2-40B4-BE49-F238E27FC236}">
                  <a16:creationId xmlns:a16="http://schemas.microsoft.com/office/drawing/2014/main" id="{FA14155D-3EA3-7151-D9A8-FA8FCFA3B2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4" y="2444"/>
              <a:ext cx="1630" cy="0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343" name="Freeform 15">
              <a:extLst>
                <a:ext uri="{FF2B5EF4-FFF2-40B4-BE49-F238E27FC236}">
                  <a16:creationId xmlns:a16="http://schemas.microsoft.com/office/drawing/2014/main" id="{383AD536-E593-53F8-6E8F-A5830C3C2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1721"/>
              <a:ext cx="1674" cy="724"/>
            </a:xfrm>
            <a:custGeom>
              <a:avLst/>
              <a:gdLst>
                <a:gd name="T0" fmla="*/ 1704 w 1705"/>
                <a:gd name="T1" fmla="*/ 0 h 745"/>
                <a:gd name="T2" fmla="*/ 744 w 1705"/>
                <a:gd name="T3" fmla="*/ 0 h 745"/>
                <a:gd name="T4" fmla="*/ 0 w 1705"/>
                <a:gd name="T5" fmla="*/ 744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5" h="745">
                  <a:moveTo>
                    <a:pt x="1704" y="0"/>
                  </a:moveTo>
                  <a:lnTo>
                    <a:pt x="744" y="0"/>
                  </a:lnTo>
                  <a:lnTo>
                    <a:pt x="0" y="744"/>
                  </a:lnTo>
                </a:path>
              </a:pathLst>
            </a:custGeom>
            <a:noFill/>
            <a:ln w="12700" cap="rnd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344" name="Freeform 16">
              <a:extLst>
                <a:ext uri="{FF2B5EF4-FFF2-40B4-BE49-F238E27FC236}">
                  <a16:creationId xmlns:a16="http://schemas.microsoft.com/office/drawing/2014/main" id="{ABE836A1-2AD2-B2B2-B9C8-2002C97C0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2444"/>
              <a:ext cx="1674" cy="725"/>
            </a:xfrm>
            <a:custGeom>
              <a:avLst/>
              <a:gdLst>
                <a:gd name="T0" fmla="*/ 1704 w 1705"/>
                <a:gd name="T1" fmla="*/ 744 h 745"/>
                <a:gd name="T2" fmla="*/ 744 w 1705"/>
                <a:gd name="T3" fmla="*/ 744 h 745"/>
                <a:gd name="T4" fmla="*/ 0 w 1705"/>
                <a:gd name="T5" fmla="*/ 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5" h="745">
                  <a:moveTo>
                    <a:pt x="1704" y="744"/>
                  </a:moveTo>
                  <a:lnTo>
                    <a:pt x="744" y="74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345" name="Freeform 17">
              <a:extLst>
                <a:ext uri="{FF2B5EF4-FFF2-40B4-BE49-F238E27FC236}">
                  <a16:creationId xmlns:a16="http://schemas.microsoft.com/office/drawing/2014/main" id="{19F01225-43BD-2710-B948-621FD501F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1032"/>
              <a:ext cx="1674" cy="725"/>
            </a:xfrm>
            <a:custGeom>
              <a:avLst/>
              <a:gdLst>
                <a:gd name="T0" fmla="*/ 1704 w 1705"/>
                <a:gd name="T1" fmla="*/ 0 h 745"/>
                <a:gd name="T2" fmla="*/ 744 w 1705"/>
                <a:gd name="T3" fmla="*/ 0 h 745"/>
                <a:gd name="T4" fmla="*/ 0 w 1705"/>
                <a:gd name="T5" fmla="*/ 744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5" h="745">
                  <a:moveTo>
                    <a:pt x="1704" y="0"/>
                  </a:moveTo>
                  <a:lnTo>
                    <a:pt x="744" y="0"/>
                  </a:lnTo>
                  <a:lnTo>
                    <a:pt x="0" y="744"/>
                  </a:lnTo>
                </a:path>
              </a:pathLst>
            </a:custGeom>
            <a:noFill/>
            <a:ln w="12700" cap="rnd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346" name="Freeform 18">
              <a:extLst>
                <a:ext uri="{FF2B5EF4-FFF2-40B4-BE49-F238E27FC236}">
                  <a16:creationId xmlns:a16="http://schemas.microsoft.com/office/drawing/2014/main" id="{A3427C3D-3170-2493-AADF-3BBAE794D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3144"/>
              <a:ext cx="1674" cy="725"/>
            </a:xfrm>
            <a:custGeom>
              <a:avLst/>
              <a:gdLst>
                <a:gd name="T0" fmla="*/ 1704 w 1705"/>
                <a:gd name="T1" fmla="*/ 744 h 745"/>
                <a:gd name="T2" fmla="*/ 744 w 1705"/>
                <a:gd name="T3" fmla="*/ 744 h 745"/>
                <a:gd name="T4" fmla="*/ 0 w 1705"/>
                <a:gd name="T5" fmla="*/ 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5" h="745">
                  <a:moveTo>
                    <a:pt x="1704" y="744"/>
                  </a:moveTo>
                  <a:lnTo>
                    <a:pt x="744" y="744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347" name="Oval 19">
              <a:extLst>
                <a:ext uri="{FF2B5EF4-FFF2-40B4-BE49-F238E27FC236}">
                  <a16:creationId xmlns:a16="http://schemas.microsoft.com/office/drawing/2014/main" id="{A6E3FCCE-9F67-62B4-33D5-F98D203DF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1476"/>
              <a:ext cx="1988" cy="1910"/>
            </a:xfrm>
            <a:prstGeom prst="ellipse">
              <a:avLst/>
            </a:prstGeom>
            <a:gradFill rotWithShape="0">
              <a:gsLst>
                <a:gs pos="0">
                  <a:srgbClr val="F7CDF4"/>
                </a:gs>
                <a:gs pos="100000">
                  <a:srgbClr val="F3AFEE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Dasar-Dasar</a:t>
              </a:r>
            </a:p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Yang digunakan </a:t>
              </a:r>
            </a:p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untuk </a:t>
              </a:r>
            </a:p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segmentasi</a:t>
              </a:r>
            </a:p>
          </p:txBody>
        </p:sp>
      </p:grpSp>
      <p:sp>
        <p:nvSpPr>
          <p:cNvPr id="227348" name="Oval 20">
            <a:extLst>
              <a:ext uri="{FF2B5EF4-FFF2-40B4-BE49-F238E27FC236}">
                <a16:creationId xmlns:a16="http://schemas.microsoft.com/office/drawing/2014/main" id="{4B4ED877-32D9-87D0-90A6-907BFB17F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27349" name="AutoShape 21">
            <a:extLst>
              <a:ext uri="{FF2B5EF4-FFF2-40B4-BE49-F238E27FC236}">
                <a16:creationId xmlns:a16="http://schemas.microsoft.com/office/drawing/2014/main" id="{B2FC8223-D5DB-BE2A-1CF2-2A63B8A50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182880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3C9C27CD-70F7-6FE2-2B20-63E0961D23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F01908B-CFF4-7474-ED45-A87C895D53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F5AE5F-D710-4D76-96AA-60ABC48D572B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231426" name="Rectangle 2">
            <a:extLst>
              <a:ext uri="{FF2B5EF4-FFF2-40B4-BE49-F238E27FC236}">
                <a16:creationId xmlns:a16="http://schemas.microsoft.com/office/drawing/2014/main" id="{5C03BB33-5296-5748-91B5-79EC602A11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Geographic Segmentation</a:t>
            </a:r>
          </a:p>
        </p:txBody>
      </p:sp>
      <p:sp>
        <p:nvSpPr>
          <p:cNvPr id="231427" name="AutoShape 3">
            <a:extLst>
              <a:ext uri="{FF2B5EF4-FFF2-40B4-BE49-F238E27FC236}">
                <a16:creationId xmlns:a16="http://schemas.microsoft.com/office/drawing/2014/main" id="{0FE314BF-A7E8-58B6-56DC-C89DBFF42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31428" name="Rectangle 4">
            <a:extLst>
              <a:ext uri="{FF2B5EF4-FFF2-40B4-BE49-F238E27FC236}">
                <a16:creationId xmlns:a16="http://schemas.microsoft.com/office/drawing/2014/main" id="{63DB7D56-E1F6-6E7C-16E8-70434B6C0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4953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Membagi pasar berdasarkan wilayah nagara atau dunia, ukuran pasar, kepadatan pasar, atau iklim.</a:t>
            </a:r>
          </a:p>
        </p:txBody>
      </p:sp>
      <p:sp>
        <p:nvSpPr>
          <p:cNvPr id="231429" name="Oval 5">
            <a:extLst>
              <a:ext uri="{FF2B5EF4-FFF2-40B4-BE49-F238E27FC236}">
                <a16:creationId xmlns:a16="http://schemas.microsoft.com/office/drawing/2014/main" id="{8C5429AC-E29C-F686-9B85-C7581F586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267DC113-91F4-FB6B-A1D8-2CB8DFC123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DDDE02F4-7319-229F-87FE-E444E11F1B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6F6B17-B376-41B3-B556-389F2AF35EEF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29378" name="Rectangle 2">
            <a:extLst>
              <a:ext uri="{FF2B5EF4-FFF2-40B4-BE49-F238E27FC236}">
                <a16:creationId xmlns:a16="http://schemas.microsoft.com/office/drawing/2014/main" id="{F2EA03F8-59BC-2C23-BBF3-84A38AFBB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Geographic Segmentation</a:t>
            </a:r>
          </a:p>
        </p:txBody>
      </p:sp>
      <p:graphicFrame>
        <p:nvGraphicFramePr>
          <p:cNvPr id="229379" name="Object 3">
            <a:extLst>
              <a:ext uri="{FF2B5EF4-FFF2-40B4-BE49-F238E27FC236}">
                <a16:creationId xmlns:a16="http://schemas.microsoft.com/office/drawing/2014/main" id="{0CE32AF3-6723-610C-9EB5-511BDA512D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38800" y="3048000"/>
          <a:ext cx="296545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Clip" r:id="rId3" imgW="1663920" imgH="1666440" progId="MS_ClipArt_Gallery.2">
                  <p:embed/>
                </p:oleObj>
              </mc:Choice>
              <mc:Fallback>
                <p:oleObj name="Clip" r:id="rId3" imgW="1663920" imgH="1666440" progId="MS_ClipArt_Gallery.2">
                  <p:embed/>
                  <p:pic>
                    <p:nvPicPr>
                      <p:cNvPr id="229379" name="Object 3">
                        <a:extLst>
                          <a:ext uri="{FF2B5EF4-FFF2-40B4-BE49-F238E27FC236}">
                            <a16:creationId xmlns:a16="http://schemas.microsoft.com/office/drawing/2014/main" id="{0CE32AF3-6723-610C-9EB5-511BDA512D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048000"/>
                        <a:ext cx="296545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91581" dir="3378596" algn="ctr" rotWithShape="0">
                          <a:srgbClr val="5F5F5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9381" name="Rectangle 5">
            <a:extLst>
              <a:ext uri="{FF2B5EF4-FFF2-40B4-BE49-F238E27FC236}">
                <a16:creationId xmlns:a16="http://schemas.microsoft.com/office/drawing/2014/main" id="{6C68FB98-2A27-EB8D-A528-B103E46507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Region of the country or world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Ukuran Pasar 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Kepadatan Pasar</a:t>
            </a:r>
          </a:p>
          <a:p>
            <a:pPr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en-US" altLang="en-US"/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Iklim</a:t>
            </a:r>
          </a:p>
        </p:txBody>
      </p:sp>
      <p:sp>
        <p:nvSpPr>
          <p:cNvPr id="229382" name="Oval 6">
            <a:extLst>
              <a:ext uri="{FF2B5EF4-FFF2-40B4-BE49-F238E27FC236}">
                <a16:creationId xmlns:a16="http://schemas.microsoft.com/office/drawing/2014/main" id="{DC9815AF-5A1B-D5FF-3728-37DF80614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29383" name="AutoShape 7">
            <a:extLst>
              <a:ext uri="{FF2B5EF4-FFF2-40B4-BE49-F238E27FC236}">
                <a16:creationId xmlns:a16="http://schemas.microsoft.com/office/drawing/2014/main" id="{FA34B37F-73D2-E7D9-4FC3-4AD65BDE4C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2057400"/>
            <a:ext cx="990600" cy="304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1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0A3E7422-1D74-6E31-8047-6763210A2C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92193C4-07DE-C5A3-38FF-5FA0F9574B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69749C-AE9C-4558-A1B0-4776F028BED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83F27D9D-CA2C-1D98-87B0-11F2574609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Manfaat segmentasi  wilayah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8B3CD088-63FE-E129-F75B-B78931078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000"/>
              <a:t>Cara baru untuk membangkitkan penjualan dalam pasar yang tidak aktif dan persaingannya tinggi. 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000"/>
              <a:t>Scanner data memungkinkan penilaian  penjualan merek terbaik dalam suatu wilayah.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000"/>
              <a:t>Merek-merek regional menarik pilihan-pilihan konsumen lokal.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en-US" sz="3000"/>
              <a:t>Bereaksi lebih cepat untuk bersaing.</a:t>
            </a:r>
          </a:p>
        </p:txBody>
      </p:sp>
      <p:sp>
        <p:nvSpPr>
          <p:cNvPr id="232452" name="Oval 4">
            <a:extLst>
              <a:ext uri="{FF2B5EF4-FFF2-40B4-BE49-F238E27FC236}">
                <a16:creationId xmlns:a16="http://schemas.microsoft.com/office/drawing/2014/main" id="{02184C55-7DD8-85A6-481D-00015F9D9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E827658-C9D2-0206-063E-FBEC05F774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3BA74D-EF7A-9D85-87C7-5C6183597F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987B89-0EB4-45D2-8CA3-B7BE132D9CD0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233474" name="Rectangle 2">
            <a:extLst>
              <a:ext uri="{FF2B5EF4-FFF2-40B4-BE49-F238E27FC236}">
                <a16:creationId xmlns:a16="http://schemas.microsoft.com/office/drawing/2014/main" id="{8C31BCC5-FC04-27BE-5D4C-86510CF4B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Demographic Segmentation</a:t>
            </a:r>
          </a:p>
        </p:txBody>
      </p:sp>
      <p:sp>
        <p:nvSpPr>
          <p:cNvPr id="233475" name="AutoShape 3">
            <a:extLst>
              <a:ext uri="{FF2B5EF4-FFF2-40B4-BE49-F238E27FC236}">
                <a16:creationId xmlns:a16="http://schemas.microsoft.com/office/drawing/2014/main" id="{1652983F-DA6C-338E-1FC1-9CFDA7553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33476" name="Rectangle 4">
            <a:extLst>
              <a:ext uri="{FF2B5EF4-FFF2-40B4-BE49-F238E27FC236}">
                <a16:creationId xmlns:a16="http://schemas.microsoft.com/office/drawing/2014/main" id="{6AA4ECE1-D0CA-71A2-F60B-769EB76E6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4953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Segmentasi pasar terhadap umur jender, pendapatan, etnik, siklus hidup keluarga.</a:t>
            </a:r>
          </a:p>
        </p:txBody>
      </p:sp>
      <p:sp>
        <p:nvSpPr>
          <p:cNvPr id="233477" name="Oval 5">
            <a:extLst>
              <a:ext uri="{FF2B5EF4-FFF2-40B4-BE49-F238E27FC236}">
                <a16:creationId xmlns:a16="http://schemas.microsoft.com/office/drawing/2014/main" id="{B6BB327C-81C2-D4A6-658A-98A5457DF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01403225-3F7C-8F9E-BFE9-6F19529F35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6EB237C-3FC3-A750-A45B-EF4ED219794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65846C-8787-4054-B0D4-AC90E11A5EBB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234498" name="Rectangle 2">
            <a:extLst>
              <a:ext uri="{FF2B5EF4-FFF2-40B4-BE49-F238E27FC236}">
                <a16:creationId xmlns:a16="http://schemas.microsoft.com/office/drawing/2014/main" id="{0455412E-099D-6FC2-858B-EDB8F14712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Bases for </a:t>
            </a:r>
            <a:br>
              <a:rPr lang="en-US" altLang="en-US"/>
            </a:br>
            <a:r>
              <a:rPr lang="en-US" altLang="en-US"/>
              <a:t>Demographic Segmentation</a:t>
            </a:r>
          </a:p>
        </p:txBody>
      </p:sp>
      <p:graphicFrame>
        <p:nvGraphicFramePr>
          <p:cNvPr id="234500" name="Object 4">
            <a:extLst>
              <a:ext uri="{FF2B5EF4-FFF2-40B4-BE49-F238E27FC236}">
                <a16:creationId xmlns:a16="http://schemas.microsoft.com/office/drawing/2014/main" id="{B6F14D91-63C5-B4EF-1CC1-072EC57F55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18075" y="1803400"/>
          <a:ext cx="3616325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CorelDRAW!" r:id="rId3" imgW="5404680" imgH="3908880" progId="CDraw4">
                  <p:embed/>
                </p:oleObj>
              </mc:Choice>
              <mc:Fallback>
                <p:oleObj name="CorelDRAW!" r:id="rId3" imgW="5404680" imgH="3908880" progId="CDraw4">
                  <p:embed/>
                  <p:pic>
                    <p:nvPicPr>
                      <p:cNvPr id="234500" name="Object 4">
                        <a:extLst>
                          <a:ext uri="{FF2B5EF4-FFF2-40B4-BE49-F238E27FC236}">
                            <a16:creationId xmlns:a16="http://schemas.microsoft.com/office/drawing/2014/main" id="{B6F14D91-63C5-B4EF-1CC1-072EC57F55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8075" y="1803400"/>
                        <a:ext cx="3616325" cy="261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3" name="Oval 7">
            <a:extLst>
              <a:ext uri="{FF2B5EF4-FFF2-40B4-BE49-F238E27FC236}">
                <a16:creationId xmlns:a16="http://schemas.microsoft.com/office/drawing/2014/main" id="{69AC2178-D62D-4EE8-7F10-4E7FEE3FD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4502" name="Rectangle 6">
            <a:extLst>
              <a:ext uri="{FF2B5EF4-FFF2-40B4-BE49-F238E27FC236}">
                <a16:creationId xmlns:a16="http://schemas.microsoft.com/office/drawing/2014/main" id="{21480EE4-52E7-EB12-82EF-71CA669D34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724400"/>
          </a:xfrm>
          <a:noFill/>
          <a:ln/>
        </p:spPr>
        <p:txBody>
          <a:bodyPr/>
          <a:lstStyle/>
          <a:p>
            <a:pPr marL="457200" indent="-457200">
              <a:lnSpc>
                <a:spcPct val="90000"/>
              </a:lnSpc>
            </a:pPr>
            <a:endParaRPr lang="en-US" altLang="en-US"/>
          </a:p>
          <a:p>
            <a:pPr marL="457200" indent="-457200"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Age</a:t>
            </a:r>
            <a:br>
              <a:rPr lang="en-US" altLang="en-US"/>
            </a:br>
            <a:endParaRPr lang="en-US" altLang="en-US"/>
          </a:p>
          <a:p>
            <a:pPr marL="457200" indent="-457200"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Gender</a:t>
            </a:r>
            <a:br>
              <a:rPr lang="en-US" altLang="en-US"/>
            </a:br>
            <a:endParaRPr lang="en-US" altLang="en-US"/>
          </a:p>
          <a:p>
            <a:pPr marL="457200" indent="-457200"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Income</a:t>
            </a:r>
            <a:br>
              <a:rPr lang="en-US" altLang="en-US"/>
            </a:br>
            <a:endParaRPr lang="en-US" altLang="en-US"/>
          </a:p>
          <a:p>
            <a:pPr marL="457200" indent="-457200"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Ethnic background</a:t>
            </a:r>
            <a:br>
              <a:rPr lang="en-US" altLang="en-US"/>
            </a:br>
            <a:endParaRPr lang="en-US" altLang="en-US"/>
          </a:p>
          <a:p>
            <a:pPr marL="457200" indent="-457200">
              <a:lnSpc>
                <a:spcPct val="90000"/>
              </a:lnSpc>
              <a:buClr>
                <a:schemeClr val="folHlink"/>
              </a:buClr>
            </a:pPr>
            <a:r>
              <a:rPr lang="en-US" altLang="en-US"/>
              <a:t>Family Life Cycle</a:t>
            </a:r>
          </a:p>
          <a:p>
            <a:pPr marL="457200" indent="-457200">
              <a:lnSpc>
                <a:spcPct val="90000"/>
              </a:lnSpc>
              <a:buClr>
                <a:schemeClr val="folHlink"/>
              </a:buClr>
            </a:pPr>
            <a:endParaRPr lang="en-US" altLang="en-US" sz="3100"/>
          </a:p>
        </p:txBody>
      </p:sp>
      <p:sp>
        <p:nvSpPr>
          <p:cNvPr id="234504" name="AutoShape 8">
            <a:extLst>
              <a:ext uri="{FF2B5EF4-FFF2-40B4-BE49-F238E27FC236}">
                <a16:creationId xmlns:a16="http://schemas.microsoft.com/office/drawing/2014/main" id="{8B42BDBE-88B8-FE50-7085-D4DAD9543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549900"/>
            <a:ext cx="990600" cy="393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2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AF382077-F9AC-6F35-99DA-3E87085EF4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191249D-E1EE-5E70-36D3-BBB5B42D18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670CBF-E5E9-4703-A704-23679DBD2607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236546" name="Rectangle 2">
            <a:extLst>
              <a:ext uri="{FF2B5EF4-FFF2-40B4-BE49-F238E27FC236}">
                <a16:creationId xmlns:a16="http://schemas.microsoft.com/office/drawing/2014/main" id="{37EAE971-4AA9-8585-D587-8CEA8C3B0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Ethnic Background</a:t>
            </a:r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0635AF31-CF05-1233-262D-CA52B7627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114800"/>
          </a:xfrm>
        </p:spPr>
        <p:txBody>
          <a:bodyPr/>
          <a:lstStyle/>
          <a:p>
            <a:r>
              <a:rPr lang="en-US" altLang="en-US"/>
              <a:t>Largest ethnic markets are:</a:t>
            </a:r>
          </a:p>
          <a:p>
            <a:pPr lvl="1">
              <a:buFontTx/>
              <a:buNone/>
            </a:pPr>
            <a:r>
              <a:rPr lang="en-US" altLang="en-US"/>
              <a:t>African-American</a:t>
            </a:r>
          </a:p>
          <a:p>
            <a:pPr lvl="1">
              <a:buFontTx/>
              <a:buNone/>
            </a:pPr>
            <a:r>
              <a:rPr lang="en-US" altLang="en-US"/>
              <a:t>Hispanic-American</a:t>
            </a:r>
          </a:p>
          <a:p>
            <a:pPr lvl="1">
              <a:buFontTx/>
              <a:buNone/>
            </a:pPr>
            <a:r>
              <a:rPr lang="en-US" altLang="en-US"/>
              <a:t>Asian-American</a:t>
            </a:r>
          </a:p>
          <a:p>
            <a:pPr lvl="1">
              <a:buFontTx/>
              <a:buNone/>
            </a:pPr>
            <a:endParaRPr lang="en-US" altLang="en-US"/>
          </a:p>
          <a:p>
            <a:r>
              <a:rPr lang="en-US" altLang="en-US"/>
              <a:t>Will comprise 1/3 of U.S. population by 2010 with buying power of a trillion dollars</a:t>
            </a:r>
          </a:p>
        </p:txBody>
      </p:sp>
      <p:sp>
        <p:nvSpPr>
          <p:cNvPr id="236548" name="Oval 4">
            <a:extLst>
              <a:ext uri="{FF2B5EF4-FFF2-40B4-BE49-F238E27FC236}">
                <a16:creationId xmlns:a16="http://schemas.microsoft.com/office/drawing/2014/main" id="{A35AF0DA-09D9-60FE-B8FD-C996DAC8D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6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8EBE0CF-680D-0DBF-0825-A7C27E1218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504F6E7-72A6-4AFE-8D7E-9D24324653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458AC7-6B63-4055-840F-083AAF77092E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37570" name="Rectangle 2">
            <a:extLst>
              <a:ext uri="{FF2B5EF4-FFF2-40B4-BE49-F238E27FC236}">
                <a16:creationId xmlns:a16="http://schemas.microsoft.com/office/drawing/2014/main" id="{0EDD4B87-07EF-A5C3-6691-0990395B2A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Family Life Cycle</a:t>
            </a:r>
          </a:p>
        </p:txBody>
      </p:sp>
      <p:graphicFrame>
        <p:nvGraphicFramePr>
          <p:cNvPr id="237572" name="Object 4">
            <a:extLst>
              <a:ext uri="{FF2B5EF4-FFF2-40B4-BE49-F238E27FC236}">
                <a16:creationId xmlns:a16="http://schemas.microsoft.com/office/drawing/2014/main" id="{59E7CC48-8F2F-4058-CA6E-74A9E52344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1828800"/>
          <a:ext cx="3827463" cy="396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Clip" r:id="rId3" imgW="2209680" imgH="2288160" progId="MS_ClipArt_Gallery.2">
                  <p:embed/>
                </p:oleObj>
              </mc:Choice>
              <mc:Fallback>
                <p:oleObj name="Clip" r:id="rId3" imgW="2209680" imgH="2288160" progId="MS_ClipArt_Gallery.2">
                  <p:embed/>
                  <p:pic>
                    <p:nvPicPr>
                      <p:cNvPr id="237572" name="Object 4">
                        <a:extLst>
                          <a:ext uri="{FF2B5EF4-FFF2-40B4-BE49-F238E27FC236}">
                            <a16:creationId xmlns:a16="http://schemas.microsoft.com/office/drawing/2014/main" id="{59E7CC48-8F2F-4058-CA6E-74A9E52344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28800"/>
                        <a:ext cx="3827463" cy="396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3" name="Text Box 5">
            <a:extLst>
              <a:ext uri="{FF2B5EF4-FFF2-40B4-BE49-F238E27FC236}">
                <a16:creationId xmlns:a16="http://schemas.microsoft.com/office/drawing/2014/main" id="{3EEF020C-2F1C-0463-A5B5-5820DF7F1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492375"/>
            <a:ext cx="808038" cy="44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Age</a:t>
            </a:r>
          </a:p>
        </p:txBody>
      </p:sp>
      <p:sp>
        <p:nvSpPr>
          <p:cNvPr id="237574" name="Text Box 6">
            <a:extLst>
              <a:ext uri="{FF2B5EF4-FFF2-40B4-BE49-F238E27FC236}">
                <a16:creationId xmlns:a16="http://schemas.microsoft.com/office/drawing/2014/main" id="{8DB79EB2-1462-02FD-843E-AEBD069DF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244975"/>
            <a:ext cx="1249363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Marital</a:t>
            </a:r>
            <a:br>
              <a:rPr lang="en-US" alt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alt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Status</a:t>
            </a:r>
          </a:p>
        </p:txBody>
      </p:sp>
      <p:sp>
        <p:nvSpPr>
          <p:cNvPr id="237575" name="Text Box 7">
            <a:extLst>
              <a:ext uri="{FF2B5EF4-FFF2-40B4-BE49-F238E27FC236}">
                <a16:creationId xmlns:a16="http://schemas.microsoft.com/office/drawing/2014/main" id="{7D27A436-B501-4417-352B-D7252D20A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395788"/>
            <a:ext cx="1524000" cy="449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2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Children</a:t>
            </a:r>
          </a:p>
        </p:txBody>
      </p:sp>
      <p:sp>
        <p:nvSpPr>
          <p:cNvPr id="237576" name="Oval 8">
            <a:extLst>
              <a:ext uri="{FF2B5EF4-FFF2-40B4-BE49-F238E27FC236}">
                <a16:creationId xmlns:a16="http://schemas.microsoft.com/office/drawing/2014/main" id="{04E23DCE-33C9-A6C6-9DF3-90EAD089F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D392BC1-C308-A239-D1D0-22A62F885F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4157AAF-7925-4BB2-4CE0-D5D2460D52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EAF83ED-DEDA-414A-ABFE-AAC394B74249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238594" name="Rectangle 2">
            <a:extLst>
              <a:ext uri="{FF2B5EF4-FFF2-40B4-BE49-F238E27FC236}">
                <a16:creationId xmlns:a16="http://schemas.microsoft.com/office/drawing/2014/main" id="{BFBEDBFD-58B7-9CCC-26C7-7E1B00F621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Psychographic Segmentation</a:t>
            </a:r>
          </a:p>
        </p:txBody>
      </p:sp>
      <p:sp>
        <p:nvSpPr>
          <p:cNvPr id="238595" name="Oval 3">
            <a:extLst>
              <a:ext uri="{FF2B5EF4-FFF2-40B4-BE49-F238E27FC236}">
                <a16:creationId xmlns:a16="http://schemas.microsoft.com/office/drawing/2014/main" id="{150F896D-47C6-673E-A355-86601F97A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8596" name="AutoShape 4">
            <a:extLst>
              <a:ext uri="{FF2B5EF4-FFF2-40B4-BE49-F238E27FC236}">
                <a16:creationId xmlns:a16="http://schemas.microsoft.com/office/drawing/2014/main" id="{A174256B-8F3D-A887-4F56-AE76FAB36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38597" name="Rectangle 5">
            <a:extLst>
              <a:ext uri="{FF2B5EF4-FFF2-40B4-BE49-F238E27FC236}">
                <a16:creationId xmlns:a16="http://schemas.microsoft.com/office/drawing/2014/main" id="{6C0DA746-3307-E025-579A-933C85E01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4953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Segmentasi berdasarkan personalitas, motif, gaya hidup, dan geodemografis.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BDC8164-FF76-5621-3736-53345A27C45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88CC7D1-D7E3-74F1-6228-CF6AC2BA70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EF9FCB-C75D-40A5-8E62-27B592964FE5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239618" name="Rectangle 2">
            <a:extLst>
              <a:ext uri="{FF2B5EF4-FFF2-40B4-BE49-F238E27FC236}">
                <a16:creationId xmlns:a16="http://schemas.microsoft.com/office/drawing/2014/main" id="{83C08015-CDD7-E78A-7F60-89D06FC6F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Bases for </a:t>
            </a:r>
            <a:br>
              <a:rPr lang="en-US" altLang="en-US"/>
            </a:br>
            <a:r>
              <a:rPr lang="en-US" altLang="en-US"/>
              <a:t>Psychographic Segmentation</a:t>
            </a:r>
          </a:p>
        </p:txBody>
      </p:sp>
      <p:grpSp>
        <p:nvGrpSpPr>
          <p:cNvPr id="239631" name="Group 15">
            <a:extLst>
              <a:ext uri="{FF2B5EF4-FFF2-40B4-BE49-F238E27FC236}">
                <a16:creationId xmlns:a16="http://schemas.microsoft.com/office/drawing/2014/main" id="{CD4D56F9-0C9C-6FF5-CBD2-6EB2550E6628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524000"/>
            <a:ext cx="7543800" cy="4648200"/>
            <a:chOff x="384" y="1392"/>
            <a:chExt cx="4272" cy="2544"/>
          </a:xfrm>
        </p:grpSpPr>
        <p:sp>
          <p:nvSpPr>
            <p:cNvPr id="239619" name="Text Box 3">
              <a:extLst>
                <a:ext uri="{FF2B5EF4-FFF2-40B4-BE49-F238E27FC236}">
                  <a16:creationId xmlns:a16="http://schemas.microsoft.com/office/drawing/2014/main" id="{CA74AFD5-B819-130F-2B7B-05DBADBD0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4" y="1441"/>
              <a:ext cx="1996" cy="2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</a:pPr>
              <a:endParaRPr lang="en-US" altLang="en-US" sz="26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39620" name="AutoShape 4">
              <a:extLst>
                <a:ext uri="{FF2B5EF4-FFF2-40B4-BE49-F238E27FC236}">
                  <a16:creationId xmlns:a16="http://schemas.microsoft.com/office/drawing/2014/main" id="{B08A203D-E207-E216-FAAE-828F52FAA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392"/>
              <a:ext cx="2332" cy="2544"/>
            </a:xfrm>
            <a:prstGeom prst="rtTriangle">
              <a:avLst/>
            </a:prstGeom>
            <a:solidFill>
              <a:srgbClr val="FDE8C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 altLang="en-US" sz="26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r>
                <a:rPr lang="en-US" altLang="en-US" sz="260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Psychographic</a:t>
              </a:r>
              <a:br>
                <a:rPr lang="en-US" altLang="en-US" sz="2600">
                  <a:effectLst>
                    <a:outerShdw blurRad="38100" dist="38100" dir="2700000" algn="tl">
                      <a:srgbClr val="FFFFFF"/>
                    </a:outerShdw>
                  </a:effectLst>
                </a:rPr>
              </a:br>
              <a:r>
                <a:rPr lang="en-US" altLang="en-US" sz="2600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Segmentation</a:t>
              </a:r>
            </a:p>
            <a:p>
              <a:pPr latinLnBrk="1"/>
              <a:endParaRPr lang="en-US" altLang="en-US" sz="2600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39621" name="Rectangle 5">
              <a:extLst>
                <a:ext uri="{FF2B5EF4-FFF2-40B4-BE49-F238E27FC236}">
                  <a16:creationId xmlns:a16="http://schemas.microsoft.com/office/drawing/2014/main" id="{C5B12B4A-9975-02EC-3F36-2ED8C93DD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9" y="1584"/>
              <a:ext cx="1783" cy="299"/>
            </a:xfrm>
            <a:prstGeom prst="rect">
              <a:avLst/>
            </a:prstGeom>
            <a:solidFill>
              <a:srgbClr val="33CCCC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600"/>
                <a:t>Personality</a:t>
              </a:r>
            </a:p>
          </p:txBody>
        </p:sp>
        <p:sp>
          <p:nvSpPr>
            <p:cNvPr id="239622" name="Rectangle 6">
              <a:extLst>
                <a:ext uri="{FF2B5EF4-FFF2-40B4-BE49-F238E27FC236}">
                  <a16:creationId xmlns:a16="http://schemas.microsoft.com/office/drawing/2014/main" id="{DC8C02ED-C874-6BAA-BCF0-51C671C5A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5" y="2218"/>
              <a:ext cx="1782" cy="299"/>
            </a:xfrm>
            <a:prstGeom prst="rect">
              <a:avLst/>
            </a:prstGeom>
            <a:solidFill>
              <a:srgbClr val="FCB2D3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600"/>
                <a:t>Motives</a:t>
              </a:r>
            </a:p>
          </p:txBody>
        </p:sp>
        <p:sp>
          <p:nvSpPr>
            <p:cNvPr id="239623" name="Rectangle 7">
              <a:extLst>
                <a:ext uri="{FF2B5EF4-FFF2-40B4-BE49-F238E27FC236}">
                  <a16:creationId xmlns:a16="http://schemas.microsoft.com/office/drawing/2014/main" id="{A0F5FC14-7E9D-55D5-28BB-1F0095953D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5" y="2812"/>
              <a:ext cx="1783" cy="299"/>
            </a:xfrm>
            <a:prstGeom prst="rect">
              <a:avLst/>
            </a:prstGeom>
            <a:solidFill>
              <a:srgbClr val="B8CFFE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600"/>
                <a:t>Lifestyles</a:t>
              </a:r>
            </a:p>
          </p:txBody>
        </p:sp>
        <p:sp>
          <p:nvSpPr>
            <p:cNvPr id="239624" name="Rectangle 8">
              <a:extLst>
                <a:ext uri="{FF2B5EF4-FFF2-40B4-BE49-F238E27FC236}">
                  <a16:creationId xmlns:a16="http://schemas.microsoft.com/office/drawing/2014/main" id="{BB4121F6-CF6F-3EE1-736A-466DFDDCE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3" y="3445"/>
              <a:ext cx="1783" cy="299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600"/>
                <a:t>Geodemographics</a:t>
              </a:r>
            </a:p>
          </p:txBody>
        </p:sp>
        <p:sp>
          <p:nvSpPr>
            <p:cNvPr id="239625" name="AutoShape 9">
              <a:extLst>
                <a:ext uri="{FF2B5EF4-FFF2-40B4-BE49-F238E27FC236}">
                  <a16:creationId xmlns:a16="http://schemas.microsoft.com/office/drawing/2014/main" id="{D35F3F0C-9715-5377-1A8D-867C9756D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1632"/>
              <a:ext cx="488" cy="198"/>
            </a:xfrm>
            <a:prstGeom prst="rightArrow">
              <a:avLst>
                <a:gd name="adj1" fmla="val 50000"/>
                <a:gd name="adj2" fmla="val 90176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6" name="AutoShape 10">
              <a:extLst>
                <a:ext uri="{FF2B5EF4-FFF2-40B4-BE49-F238E27FC236}">
                  <a16:creationId xmlns:a16="http://schemas.microsoft.com/office/drawing/2014/main" id="{5C41A0DE-05F8-FE1E-FC45-F7DCB6114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2256"/>
              <a:ext cx="488" cy="199"/>
            </a:xfrm>
            <a:prstGeom prst="rightArrow">
              <a:avLst>
                <a:gd name="adj1" fmla="val 50000"/>
                <a:gd name="adj2" fmla="val 89723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7" name="AutoShape 11">
              <a:extLst>
                <a:ext uri="{FF2B5EF4-FFF2-40B4-BE49-F238E27FC236}">
                  <a16:creationId xmlns:a16="http://schemas.microsoft.com/office/drawing/2014/main" id="{51954CBC-F0EC-80C9-323E-CDD4D70F2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5" y="2891"/>
              <a:ext cx="488" cy="199"/>
            </a:xfrm>
            <a:prstGeom prst="rightArrow">
              <a:avLst>
                <a:gd name="adj1" fmla="val 50000"/>
                <a:gd name="adj2" fmla="val 89723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8" name="AutoShape 12">
              <a:extLst>
                <a:ext uri="{FF2B5EF4-FFF2-40B4-BE49-F238E27FC236}">
                  <a16:creationId xmlns:a16="http://schemas.microsoft.com/office/drawing/2014/main" id="{252BCF5C-E890-A35E-A7A8-96890FEBA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5" y="3525"/>
              <a:ext cx="488" cy="198"/>
            </a:xfrm>
            <a:prstGeom prst="rightArrow">
              <a:avLst>
                <a:gd name="adj1" fmla="val 50000"/>
                <a:gd name="adj2" fmla="val 90176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9629" name="Text Box 13">
              <a:extLst>
                <a:ext uri="{FF2B5EF4-FFF2-40B4-BE49-F238E27FC236}">
                  <a16:creationId xmlns:a16="http://schemas.microsoft.com/office/drawing/2014/main" id="{EBE2D777-6CA1-C110-BDC5-FAA9B0E82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8" y="1604"/>
              <a:ext cx="2111" cy="26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5F5F5F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</a:pPr>
              <a:endParaRPr lang="en-US" altLang="en-US" sz="26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39630" name="Oval 14">
            <a:extLst>
              <a:ext uri="{FF2B5EF4-FFF2-40B4-BE49-F238E27FC236}">
                <a16:creationId xmlns:a16="http://schemas.microsoft.com/office/drawing/2014/main" id="{B56ECE8C-E8FC-5E86-138D-AA8AEFFBF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39632" name="AutoShape 16">
            <a:extLst>
              <a:ext uri="{FF2B5EF4-FFF2-40B4-BE49-F238E27FC236}">
                <a16:creationId xmlns:a16="http://schemas.microsoft.com/office/drawing/2014/main" id="{02F961D9-3809-3DFB-05E7-45E67617D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3276600"/>
            <a:ext cx="990600" cy="393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579DC878-215C-2672-4A07-DEB331698D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713ACE63-947B-CF23-319B-47227A8CBC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D4E6-AB99-4E7E-9F27-AC8F6EADC28A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241666" name="Rectangle 2">
            <a:extLst>
              <a:ext uri="{FF2B5EF4-FFF2-40B4-BE49-F238E27FC236}">
                <a16:creationId xmlns:a16="http://schemas.microsoft.com/office/drawing/2014/main" id="{D6BBA311-30B5-3287-F6D6-E609930EC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Lifestyle Segmentation</a:t>
            </a:r>
          </a:p>
        </p:txBody>
      </p:sp>
      <p:sp>
        <p:nvSpPr>
          <p:cNvPr id="241667" name="Oval 3">
            <a:extLst>
              <a:ext uri="{FF2B5EF4-FFF2-40B4-BE49-F238E27FC236}">
                <a16:creationId xmlns:a16="http://schemas.microsoft.com/office/drawing/2014/main" id="{63DC835D-7D1E-1220-67FD-D747C8595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41668" name="Rectangle 4">
            <a:extLst>
              <a:ext uri="{FF2B5EF4-FFF2-40B4-BE49-F238E27FC236}">
                <a16:creationId xmlns:a16="http://schemas.microsoft.com/office/drawing/2014/main" id="{F43B5ACC-AE74-BE79-8842-12F84A4D7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How time is spent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Beliefs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Socioeconomic </a:t>
            </a:r>
            <a:br>
              <a:rPr lang="en-US" altLang="en-US"/>
            </a:br>
            <a:r>
              <a:rPr lang="en-US" altLang="en-US"/>
              <a:t>characteristics</a:t>
            </a:r>
          </a:p>
        </p:txBody>
      </p:sp>
      <p:graphicFrame>
        <p:nvGraphicFramePr>
          <p:cNvPr id="241669" name="Object 5">
            <a:extLst>
              <a:ext uri="{FF2B5EF4-FFF2-40B4-BE49-F238E27FC236}">
                <a16:creationId xmlns:a16="http://schemas.microsoft.com/office/drawing/2014/main" id="{5847F182-D6D6-46B0-89DB-26B9BF8430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2379663"/>
          <a:ext cx="4419600" cy="287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CorelDRAW!" r:id="rId3" imgW="7395480" imgH="4816800" progId="CDraw4">
                  <p:embed/>
                </p:oleObj>
              </mc:Choice>
              <mc:Fallback>
                <p:oleObj name="CorelDRAW!" r:id="rId3" imgW="7395480" imgH="4816800" progId="CDraw4">
                  <p:embed/>
                  <p:pic>
                    <p:nvPicPr>
                      <p:cNvPr id="241669" name="Object 5">
                        <a:extLst>
                          <a:ext uri="{FF2B5EF4-FFF2-40B4-BE49-F238E27FC236}">
                            <a16:creationId xmlns:a16="http://schemas.microsoft.com/office/drawing/2014/main" id="{5847F182-D6D6-46B0-89DB-26B9BF8430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379663"/>
                        <a:ext cx="4419600" cy="287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16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16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16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8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5BE1074-37A0-44B7-F69F-13603BF0F7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49FADD5-AECD-5534-616B-41058C41C3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93D82C-01BC-4954-80C0-9E5DA8C46BA2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240642" name="Rectangle 2">
            <a:extLst>
              <a:ext uri="{FF2B5EF4-FFF2-40B4-BE49-F238E27FC236}">
                <a16:creationId xmlns:a16="http://schemas.microsoft.com/office/drawing/2014/main" id="{BD850CDE-BB9C-54DD-0D75-731F64D960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Geodemographic Segmentation</a:t>
            </a:r>
          </a:p>
        </p:txBody>
      </p:sp>
      <p:sp>
        <p:nvSpPr>
          <p:cNvPr id="240643" name="Oval 3">
            <a:extLst>
              <a:ext uri="{FF2B5EF4-FFF2-40B4-BE49-F238E27FC236}">
                <a16:creationId xmlns:a16="http://schemas.microsoft.com/office/drawing/2014/main" id="{522439B4-DD64-C6FD-79A5-714D513E4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40644" name="AutoShape 4">
            <a:extLst>
              <a:ext uri="{FF2B5EF4-FFF2-40B4-BE49-F238E27FC236}">
                <a16:creationId xmlns:a16="http://schemas.microsoft.com/office/drawing/2014/main" id="{D73FA2AE-259E-D662-F169-ADB601213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5D5CFCFD-16A7-7C6A-4FDC-C1FE5AFEC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600200"/>
            <a:ext cx="4953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Segmentasi pelangan potensial dalam kategori gaya hidup lingkungan.</a:t>
            </a:r>
          </a:p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endParaRPr lang="en-US" altLang="en-US"/>
          </a:p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Kombinasi segmentasi geografis, demografis, dan gaya hidup.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53BD49F-7E04-1CED-753C-D68E4AA1A9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CF1A512-5AAB-F3F8-0A8B-4324F6904D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759D0B-122A-40CA-92BA-7FEFFA3D286A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243714" name="Rectangle 2">
            <a:extLst>
              <a:ext uri="{FF2B5EF4-FFF2-40B4-BE49-F238E27FC236}">
                <a16:creationId xmlns:a16="http://schemas.microsoft.com/office/drawing/2014/main" id="{9B831CA8-87F1-6ED6-EAC7-1A1D26036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VALS 2 Dimensions</a:t>
            </a:r>
          </a:p>
        </p:txBody>
      </p:sp>
      <p:grpSp>
        <p:nvGrpSpPr>
          <p:cNvPr id="243749" name="Group 37">
            <a:extLst>
              <a:ext uri="{FF2B5EF4-FFF2-40B4-BE49-F238E27FC236}">
                <a16:creationId xmlns:a16="http://schemas.microsoft.com/office/drawing/2014/main" id="{572081CC-8002-8CE1-A75B-63C5825D8F28}"/>
              </a:ext>
            </a:extLst>
          </p:cNvPr>
          <p:cNvGrpSpPr>
            <a:grpSpLocks/>
          </p:cNvGrpSpPr>
          <p:nvPr/>
        </p:nvGrpSpPr>
        <p:grpSpPr bwMode="auto">
          <a:xfrm>
            <a:off x="852488" y="1371600"/>
            <a:ext cx="7213600" cy="5029200"/>
            <a:chOff x="537" y="864"/>
            <a:chExt cx="4544" cy="3168"/>
          </a:xfrm>
        </p:grpSpPr>
        <p:sp>
          <p:nvSpPr>
            <p:cNvPr id="243746" name="AutoShape 34">
              <a:extLst>
                <a:ext uri="{FF2B5EF4-FFF2-40B4-BE49-F238E27FC236}">
                  <a16:creationId xmlns:a16="http://schemas.microsoft.com/office/drawing/2014/main" id="{18DE10A8-C444-5E76-CBEE-439F6BA2F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960"/>
              <a:ext cx="192" cy="2976"/>
            </a:xfrm>
            <a:prstGeom prst="upDownArrow">
              <a:avLst>
                <a:gd name="adj1" fmla="val 50000"/>
                <a:gd name="adj2" fmla="val 310000"/>
              </a:avLst>
            </a:prstGeom>
            <a:gradFill rotWithShape="0">
              <a:gsLst>
                <a:gs pos="0">
                  <a:srgbClr val="66CCFF"/>
                </a:gs>
                <a:gs pos="100000">
                  <a:srgbClr val="6699FF"/>
                </a:gs>
              </a:gsLst>
              <a:lin ang="5400000" scaled="1"/>
            </a:gra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grpSp>
          <p:nvGrpSpPr>
            <p:cNvPr id="243748" name="Group 36">
              <a:extLst>
                <a:ext uri="{FF2B5EF4-FFF2-40B4-BE49-F238E27FC236}">
                  <a16:creationId xmlns:a16="http://schemas.microsoft.com/office/drawing/2014/main" id="{ABB2C57D-EC6B-F92E-B5D9-35A3F4B9B0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" y="864"/>
              <a:ext cx="4544" cy="3168"/>
              <a:chOff x="537" y="864"/>
              <a:chExt cx="4544" cy="3168"/>
            </a:xfrm>
          </p:grpSpPr>
          <p:sp>
            <p:nvSpPr>
              <p:cNvPr id="243715" name="Rectangle 3">
                <a:extLst>
                  <a:ext uri="{FF2B5EF4-FFF2-40B4-BE49-F238E27FC236}">
                    <a16:creationId xmlns:a16="http://schemas.microsoft.com/office/drawing/2014/main" id="{6E943785-63C8-D560-6C7C-2726957F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864"/>
                <a:ext cx="2921" cy="31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folHlink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16" name="Rectangle 4">
                <a:extLst>
                  <a:ext uri="{FF2B5EF4-FFF2-40B4-BE49-F238E27FC236}">
                    <a16:creationId xmlns:a16="http://schemas.microsoft.com/office/drawing/2014/main" id="{2A1836C1-6BD1-0ABD-520D-FF674357D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3" y="913"/>
                <a:ext cx="858" cy="3097"/>
              </a:xfrm>
              <a:prstGeom prst="rect">
                <a:avLst/>
              </a:prstGeom>
              <a:solidFill>
                <a:srgbClr val="AB31B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l">
                  <a:buClr>
                    <a:schemeClr val="folHlink"/>
                  </a:buClr>
                  <a:buFont typeface="Wingdings" panose="05000000000000000000" pitchFamily="2" charset="2"/>
                  <a:buNone/>
                </a:pPr>
                <a:endParaRPr lang="en-US" altLang="en-US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243717" name="Rectangle 5">
                <a:extLst>
                  <a:ext uri="{FF2B5EF4-FFF2-40B4-BE49-F238E27FC236}">
                    <a16:creationId xmlns:a16="http://schemas.microsoft.com/office/drawing/2014/main" id="{86947BB0-BD05-0405-4078-374F75E3A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0" y="913"/>
                <a:ext cx="858" cy="3097"/>
              </a:xfrm>
              <a:prstGeom prst="rect">
                <a:avLst/>
              </a:prstGeom>
              <a:solidFill>
                <a:srgbClr val="9015B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18" name="Rectangle 6">
                <a:extLst>
                  <a:ext uri="{FF2B5EF4-FFF2-40B4-BE49-F238E27FC236}">
                    <a16:creationId xmlns:a16="http://schemas.microsoft.com/office/drawing/2014/main" id="{E920DEF1-6252-8B2E-0F94-6E6A610D0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6" y="913"/>
                <a:ext cx="852" cy="3097"/>
              </a:xfrm>
              <a:prstGeom prst="rect">
                <a:avLst/>
              </a:prstGeom>
              <a:solidFill>
                <a:srgbClr val="6E22DE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45791" dir="18221404" algn="ctr" rotWithShape="0">
                        <a:srgbClr val="00000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19" name="Oval 7">
                <a:extLst>
                  <a:ext uri="{FF2B5EF4-FFF2-40B4-BE49-F238E27FC236}">
                    <a16:creationId xmlns:a16="http://schemas.microsoft.com/office/drawing/2014/main" id="{5B2FBD2C-2C5B-A5F2-6905-6593FEF68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1267"/>
                <a:ext cx="735" cy="615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prstShdw prst="shdw17" dist="52363" dir="15357825">
                  <a:srgbClr val="000000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0" name="Oval 8">
                <a:extLst>
                  <a:ext uri="{FF2B5EF4-FFF2-40B4-BE49-F238E27FC236}">
                    <a16:creationId xmlns:a16="http://schemas.microsoft.com/office/drawing/2014/main" id="{3E932A8A-D48A-6148-942F-BD075391F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1947"/>
                <a:ext cx="735" cy="616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prstShdw prst="shdw17" dist="52363" dir="15357825">
                  <a:srgbClr val="000000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1" name="Oval 9">
                <a:extLst>
                  <a:ext uri="{FF2B5EF4-FFF2-40B4-BE49-F238E27FC236}">
                    <a16:creationId xmlns:a16="http://schemas.microsoft.com/office/drawing/2014/main" id="{41908755-7324-2E99-6729-F5C96C2387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2633"/>
                <a:ext cx="735" cy="616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prstShdw prst="shdw17" dist="52363" dir="15357825">
                  <a:srgbClr val="000000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2" name="Oval 10">
                <a:extLst>
                  <a:ext uri="{FF2B5EF4-FFF2-40B4-BE49-F238E27FC236}">
                    <a16:creationId xmlns:a16="http://schemas.microsoft.com/office/drawing/2014/main" id="{BC8632F4-509D-B661-C666-9D3916F63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" y="3314"/>
                <a:ext cx="735" cy="615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prstShdw prst="shdw17" dist="52363" dir="15357825">
                  <a:srgbClr val="000000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3" name="Oval 11">
                <a:extLst>
                  <a:ext uri="{FF2B5EF4-FFF2-40B4-BE49-F238E27FC236}">
                    <a16:creationId xmlns:a16="http://schemas.microsoft.com/office/drawing/2014/main" id="{CE173F96-CF2E-E483-825B-37028F7C45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5" y="1947"/>
                <a:ext cx="735" cy="616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45791" dir="18221404" algn="ctr" rotWithShape="0">
                  <a:srgbClr val="000000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4" name="Oval 12">
                <a:extLst>
                  <a:ext uri="{FF2B5EF4-FFF2-40B4-BE49-F238E27FC236}">
                    <a16:creationId xmlns:a16="http://schemas.microsoft.com/office/drawing/2014/main" id="{0471715D-596F-511C-8911-653DCD812F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5" y="2633"/>
                <a:ext cx="735" cy="616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outerShdw dist="45791" dir="18221404" algn="ctr" rotWithShape="0">
                  <a:srgbClr val="000000"/>
                </a:outer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5" name="Oval 13">
                <a:extLst>
                  <a:ext uri="{FF2B5EF4-FFF2-40B4-BE49-F238E27FC236}">
                    <a16:creationId xmlns:a16="http://schemas.microsoft.com/office/drawing/2014/main" id="{EFDA116C-1EBE-F08A-7575-9CC6927288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1" y="1947"/>
                <a:ext cx="735" cy="616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prstShdw prst="shdw17" dist="52363" dir="17042175">
                  <a:srgbClr val="000000"/>
                </a:prst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26" name="Oval 14">
                <a:extLst>
                  <a:ext uri="{FF2B5EF4-FFF2-40B4-BE49-F238E27FC236}">
                    <a16:creationId xmlns:a16="http://schemas.microsoft.com/office/drawing/2014/main" id="{009BB97A-8514-537D-779E-C6855A64F6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1" y="2633"/>
                <a:ext cx="735" cy="616"/>
              </a:xfrm>
              <a:prstGeom prst="ellipse">
                <a:avLst/>
              </a:prstGeom>
              <a:solidFill>
                <a:srgbClr val="B3B3B3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ffectLst>
                <a:prstShdw prst="shdw17" dist="52363" dir="17042175">
                  <a:srgbClr val="000000">
                    <a:gamma/>
                    <a:shade val="60000"/>
                    <a:invGamma/>
                  </a:srgbClr>
                </a:prstShdw>
              </a:effec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730" name="Rectangle 18">
                <a:extLst>
                  <a:ext uri="{FF2B5EF4-FFF2-40B4-BE49-F238E27FC236}">
                    <a16:creationId xmlns:a16="http://schemas.microsoft.com/office/drawing/2014/main" id="{8009DC92-455A-B37E-2B56-27113A7CC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9" y="943"/>
                <a:ext cx="738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Orientasi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Prinsip</a:t>
                </a:r>
              </a:p>
            </p:txBody>
          </p:sp>
          <p:sp>
            <p:nvSpPr>
              <p:cNvPr id="243731" name="Rectangle 19">
                <a:extLst>
                  <a:ext uri="{FF2B5EF4-FFF2-40B4-BE49-F238E27FC236}">
                    <a16:creationId xmlns:a16="http://schemas.microsoft.com/office/drawing/2014/main" id="{0692007E-6F65-8D47-2786-8041D2434F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0" y="936"/>
                <a:ext cx="738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Orientasi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Status</a:t>
                </a:r>
              </a:p>
            </p:txBody>
          </p:sp>
          <p:sp>
            <p:nvSpPr>
              <p:cNvPr id="243732" name="Rectangle 20">
                <a:extLst>
                  <a:ext uri="{FF2B5EF4-FFF2-40B4-BE49-F238E27FC236}">
                    <a16:creationId xmlns:a16="http://schemas.microsoft.com/office/drawing/2014/main" id="{392A5E80-951A-7DD5-C781-FA08B4852B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2" y="936"/>
                <a:ext cx="746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Orientasi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Tindakan</a:t>
                </a:r>
              </a:p>
            </p:txBody>
          </p:sp>
          <p:sp>
            <p:nvSpPr>
              <p:cNvPr id="243733" name="Rectangle 21">
                <a:extLst>
                  <a:ext uri="{FF2B5EF4-FFF2-40B4-BE49-F238E27FC236}">
                    <a16:creationId xmlns:a16="http://schemas.microsoft.com/office/drawing/2014/main" id="{1B8E6455-C92E-ADA1-E015-5A2969749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3" y="2184"/>
                <a:ext cx="71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Fulfillers</a:t>
                </a:r>
              </a:p>
            </p:txBody>
          </p:sp>
          <p:sp>
            <p:nvSpPr>
              <p:cNvPr id="243734" name="Rectangle 22">
                <a:extLst>
                  <a:ext uri="{FF2B5EF4-FFF2-40B4-BE49-F238E27FC236}">
                    <a16:creationId xmlns:a16="http://schemas.microsoft.com/office/drawing/2014/main" id="{20FD181B-40B9-4BDB-DFCF-03247539D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2" y="2871"/>
                <a:ext cx="75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Believers</a:t>
                </a:r>
              </a:p>
            </p:txBody>
          </p:sp>
          <p:sp>
            <p:nvSpPr>
              <p:cNvPr id="243735" name="Rectangle 23">
                <a:extLst>
                  <a:ext uri="{FF2B5EF4-FFF2-40B4-BE49-F238E27FC236}">
                    <a16:creationId xmlns:a16="http://schemas.microsoft.com/office/drawing/2014/main" id="{40A353A2-EE83-19C8-C53B-2FE19E6DF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7" y="1482"/>
                <a:ext cx="88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Actualizers</a:t>
                </a:r>
              </a:p>
            </p:txBody>
          </p:sp>
          <p:sp>
            <p:nvSpPr>
              <p:cNvPr id="243736" name="Rectangle 24">
                <a:extLst>
                  <a:ext uri="{FF2B5EF4-FFF2-40B4-BE49-F238E27FC236}">
                    <a16:creationId xmlns:a16="http://schemas.microsoft.com/office/drawing/2014/main" id="{94033156-45DE-0C2B-0FD6-F39AAAB2C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5" y="2179"/>
                <a:ext cx="802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Achievers</a:t>
                </a:r>
              </a:p>
            </p:txBody>
          </p:sp>
          <p:sp>
            <p:nvSpPr>
              <p:cNvPr id="243737" name="Rectangle 25">
                <a:extLst>
                  <a:ext uri="{FF2B5EF4-FFF2-40B4-BE49-F238E27FC236}">
                    <a16:creationId xmlns:a16="http://schemas.microsoft.com/office/drawing/2014/main" id="{784FD805-EC54-A515-8589-809CCDD35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9" y="2871"/>
                <a:ext cx="65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Strivers</a:t>
                </a:r>
              </a:p>
            </p:txBody>
          </p:sp>
          <p:sp>
            <p:nvSpPr>
              <p:cNvPr id="243738" name="Rectangle 26">
                <a:extLst>
                  <a:ext uri="{FF2B5EF4-FFF2-40B4-BE49-F238E27FC236}">
                    <a16:creationId xmlns:a16="http://schemas.microsoft.com/office/drawing/2014/main" id="{BCBF88CD-1AA8-CA0E-F0D3-D8D02CF13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8" y="3555"/>
                <a:ext cx="834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Strugglers</a:t>
                </a:r>
              </a:p>
            </p:txBody>
          </p:sp>
          <p:sp>
            <p:nvSpPr>
              <p:cNvPr id="243739" name="Rectangle 27">
                <a:extLst>
                  <a:ext uri="{FF2B5EF4-FFF2-40B4-BE49-F238E27FC236}">
                    <a16:creationId xmlns:a16="http://schemas.microsoft.com/office/drawing/2014/main" id="{03EDC060-C5DF-7B35-DF7A-8C30FEBA0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50" y="2058"/>
                <a:ext cx="602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Experi-</a:t>
                </a:r>
                <a:br>
                  <a:rPr lang="en-US" altLang="en-US" sz="1800"/>
                </a:br>
                <a:r>
                  <a:rPr lang="en-US" altLang="en-US" sz="1800"/>
                  <a:t>encers</a:t>
                </a:r>
              </a:p>
            </p:txBody>
          </p:sp>
          <p:sp>
            <p:nvSpPr>
              <p:cNvPr id="243740" name="Rectangle 28">
                <a:extLst>
                  <a:ext uri="{FF2B5EF4-FFF2-40B4-BE49-F238E27FC236}">
                    <a16:creationId xmlns:a16="http://schemas.microsoft.com/office/drawing/2014/main" id="{BD84426D-5E06-D921-BD1A-0BEC51F6B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2864"/>
                <a:ext cx="61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1800"/>
                  <a:t>Makers</a:t>
                </a:r>
              </a:p>
            </p:txBody>
          </p:sp>
          <p:sp>
            <p:nvSpPr>
              <p:cNvPr id="243741" name="Rectangle 29">
                <a:extLst>
                  <a:ext uri="{FF2B5EF4-FFF2-40B4-BE49-F238E27FC236}">
                    <a16:creationId xmlns:a16="http://schemas.microsoft.com/office/drawing/2014/main" id="{602A97A0-37B8-B029-E009-15D87A2B2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0" y="3504"/>
                <a:ext cx="1373" cy="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2400">
                    <a:solidFill>
                      <a:schemeClr val="bg1"/>
                    </a:solidFill>
                  </a:rPr>
                  <a:t>Sumber daya </a:t>
                </a:r>
              </a:p>
              <a:p>
                <a:r>
                  <a:rPr lang="en-US" altLang="en-US" sz="2400">
                    <a:solidFill>
                      <a:schemeClr val="bg1"/>
                    </a:solidFill>
                  </a:rPr>
                  <a:t>minimal</a:t>
                </a:r>
              </a:p>
            </p:txBody>
          </p:sp>
          <p:sp>
            <p:nvSpPr>
              <p:cNvPr id="243742" name="Rectangle 30">
                <a:extLst>
                  <a:ext uri="{FF2B5EF4-FFF2-40B4-BE49-F238E27FC236}">
                    <a16:creationId xmlns:a16="http://schemas.microsoft.com/office/drawing/2014/main" id="{0B599910-11B4-4736-0E00-7E1BBA9E4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" y="1177"/>
                <a:ext cx="1373" cy="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en-US" sz="2400">
                    <a:solidFill>
                      <a:schemeClr val="bg1"/>
                    </a:solidFill>
                  </a:rPr>
                  <a:t>Sumber daya </a:t>
                </a:r>
              </a:p>
              <a:p>
                <a:r>
                  <a:rPr lang="en-US" altLang="en-US" sz="2400">
                    <a:solidFill>
                      <a:schemeClr val="bg1"/>
                    </a:solidFill>
                  </a:rPr>
                  <a:t>berlebih</a:t>
                </a:r>
              </a:p>
            </p:txBody>
          </p:sp>
        </p:grpSp>
      </p:grpSp>
      <p:sp>
        <p:nvSpPr>
          <p:cNvPr id="243747" name="Oval 35">
            <a:extLst>
              <a:ext uri="{FF2B5EF4-FFF2-40B4-BE49-F238E27FC236}">
                <a16:creationId xmlns:a16="http://schemas.microsoft.com/office/drawing/2014/main" id="{74818C68-3124-12B0-9D6E-FD504A7BD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DA06C15-7082-4D22-D7CA-F780EF6C5B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2E61738-36DC-3F4E-6467-FACE1EC427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0A479-6B52-4F05-826B-9F1F47A05910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244738" name="Rectangle 2050">
            <a:extLst>
              <a:ext uri="{FF2B5EF4-FFF2-40B4-BE49-F238E27FC236}">
                <a16:creationId xmlns:a16="http://schemas.microsoft.com/office/drawing/2014/main" id="{E703487C-C57C-F3A0-28D9-A7AC999EDD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Segmentasi Manfaat</a:t>
            </a:r>
          </a:p>
        </p:txBody>
      </p:sp>
      <p:sp>
        <p:nvSpPr>
          <p:cNvPr id="244745" name="AutoShape 2057">
            <a:extLst>
              <a:ext uri="{FF2B5EF4-FFF2-40B4-BE49-F238E27FC236}">
                <a16:creationId xmlns:a16="http://schemas.microsoft.com/office/drawing/2014/main" id="{4291922E-FDB9-18F9-E984-038C2C58D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44746" name="Rectangle 2058">
            <a:extLst>
              <a:ext uri="{FF2B5EF4-FFF2-40B4-BE49-F238E27FC236}">
                <a16:creationId xmlns:a16="http://schemas.microsoft.com/office/drawing/2014/main" id="{7C8B031E-EB6F-32EF-2E1E-967A3B958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09800"/>
            <a:ext cx="4953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Proses pengelompokan konsumen dalam segmen pasar disesuaikan dengan manfaat yang mereka cari untuk produk tersebut.</a:t>
            </a:r>
          </a:p>
        </p:txBody>
      </p:sp>
      <p:sp>
        <p:nvSpPr>
          <p:cNvPr id="244747" name="Oval 2059">
            <a:extLst>
              <a:ext uri="{FF2B5EF4-FFF2-40B4-BE49-F238E27FC236}">
                <a16:creationId xmlns:a16="http://schemas.microsoft.com/office/drawing/2014/main" id="{587522C5-252B-3C22-D1E5-F37AFC104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5E3D750-FBAF-B5A2-23BD-E07C213C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E9CFAB7-B56C-DD0C-15FB-E6B4CADB2D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E701EA-D113-4AE7-A816-E5A806D1457C}" type="slidenum">
              <a:rPr lang="en-US" altLang="en-US"/>
              <a:pPr/>
              <a:t>29</a:t>
            </a:fld>
            <a:endParaRPr lang="en-US" altLang="en-US"/>
          </a:p>
        </p:txBody>
      </p:sp>
      <p:sp>
        <p:nvSpPr>
          <p:cNvPr id="245762" name="Rectangle 2">
            <a:extLst>
              <a:ext uri="{FF2B5EF4-FFF2-40B4-BE49-F238E27FC236}">
                <a16:creationId xmlns:a16="http://schemas.microsoft.com/office/drawing/2014/main" id="{44BB572C-1DA9-ECCB-0EA1-3AA902990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Segmentasi Tingkat Pemakaian</a:t>
            </a:r>
          </a:p>
        </p:txBody>
      </p:sp>
      <p:sp>
        <p:nvSpPr>
          <p:cNvPr id="245766" name="AutoShape 6">
            <a:extLst>
              <a:ext uri="{FF2B5EF4-FFF2-40B4-BE49-F238E27FC236}">
                <a16:creationId xmlns:a16="http://schemas.microsoft.com/office/drawing/2014/main" id="{F839E7EE-9DA1-9856-BF16-53A412ADB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45767" name="Rectangle 7">
            <a:extLst>
              <a:ext uri="{FF2B5EF4-FFF2-40B4-BE49-F238E27FC236}">
                <a16:creationId xmlns:a16="http://schemas.microsoft.com/office/drawing/2014/main" id="{BEEF9931-7621-FC88-F998-4CFD41CF9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590800"/>
            <a:ext cx="4953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Membagi pasar berdasar jumlah yang dibeli atau dikonsumsi.</a:t>
            </a:r>
          </a:p>
        </p:txBody>
      </p:sp>
      <p:sp>
        <p:nvSpPr>
          <p:cNvPr id="245768" name="Oval 8">
            <a:extLst>
              <a:ext uri="{FF2B5EF4-FFF2-40B4-BE49-F238E27FC236}">
                <a16:creationId xmlns:a16="http://schemas.microsoft.com/office/drawing/2014/main" id="{A0C36E9D-EE40-5563-7982-DA2F465A3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141B36C-ED76-92A8-DEC6-8A8FB9ABE1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DB090A4-9198-741C-D685-1B8A63B95F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84194C-C701-4B83-9E77-280E381A0EE3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246786" name="Rectangle 1026">
            <a:extLst>
              <a:ext uri="{FF2B5EF4-FFF2-40B4-BE49-F238E27FC236}">
                <a16:creationId xmlns:a16="http://schemas.microsoft.com/office/drawing/2014/main" id="{BA4F27E2-689E-F2D2-A8F3-7ACB4CC062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80/20 Principle</a:t>
            </a:r>
          </a:p>
        </p:txBody>
      </p:sp>
      <p:sp>
        <p:nvSpPr>
          <p:cNvPr id="246787" name="AutoShape 1027">
            <a:extLst>
              <a:ext uri="{FF2B5EF4-FFF2-40B4-BE49-F238E27FC236}">
                <a16:creationId xmlns:a16="http://schemas.microsoft.com/office/drawing/2014/main" id="{7572E1A3-5A68-507B-E4EA-5BFC39CBA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46788" name="Rectangle 1028">
            <a:extLst>
              <a:ext uri="{FF2B5EF4-FFF2-40B4-BE49-F238E27FC236}">
                <a16:creationId xmlns:a16="http://schemas.microsoft.com/office/drawing/2014/main" id="{97BFBF65-89DB-E510-FA9A-9CE324D47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09800"/>
            <a:ext cx="4953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Prinsip yang menyatakan bahwa 20 % usaha konsumen menghasilkan 80% permintaan.</a:t>
            </a:r>
          </a:p>
        </p:txBody>
      </p:sp>
      <p:sp>
        <p:nvSpPr>
          <p:cNvPr id="246789" name="Oval 1029">
            <a:extLst>
              <a:ext uri="{FF2B5EF4-FFF2-40B4-BE49-F238E27FC236}">
                <a16:creationId xmlns:a16="http://schemas.microsoft.com/office/drawing/2014/main" id="{B2F35154-AEBE-4856-5BAB-C165B288C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FFFFCC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46790" name="WordArt 1030">
            <a:extLst>
              <a:ext uri="{FF2B5EF4-FFF2-40B4-BE49-F238E27FC236}">
                <a16:creationId xmlns:a16="http://schemas.microsoft.com/office/drawing/2014/main" id="{2C2CC8FE-8326-E94C-228E-23AE945BC40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676400" y="2286000"/>
            <a:ext cx="1871663" cy="2057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Bottom">
              <a:avLst>
                <a:gd name="adj" fmla="val 76472"/>
              </a:avLst>
            </a:prstTxWarp>
            <a:scene3d>
              <a:camera prst="legacyPerspectiveFront">
                <a:rot lat="19799999" lon="19439998" rev="0"/>
              </a:camera>
              <a:lightRig rig="legacyNormal2" dir="t"/>
            </a:scene3d>
            <a:sp3d extrusionH="354000" prstMaterial="legacyMatte">
              <a:extrusionClr>
                <a:srgbClr val="939676"/>
              </a:extrusionClr>
              <a:contourClr>
                <a:srgbClr val="FFFFFF"/>
              </a:contourClr>
            </a:sp3d>
          </a:bodyPr>
          <a:lstStyle/>
          <a:p>
            <a:r>
              <a:rPr lang="en-US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707070"/>
                    </a:gs>
                    <a:gs pos="50000">
                      <a:srgbClr val="FFFFFF"/>
                    </a:gs>
                    <a:gs pos="100000">
                      <a:srgbClr val="707070"/>
                    </a:gs>
                  </a:gsLst>
                  <a:lin ang="2700000" scaled="1"/>
                </a:gradFill>
                <a:latin typeface="Impact" panose="020B0806030902050204" pitchFamily="34" charset="0"/>
              </a:rPr>
              <a:t>80/20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851463E-E95F-BEFE-4677-3778B0DB9E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92EC2AB-5554-17C8-41BB-0C887D9E78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CDEC4BD-AB76-4EFA-A8A0-4CA10B452FBD}" type="slidenum">
              <a:rPr lang="en-US" altLang="en-US"/>
              <a:pPr/>
              <a:t>31</a:t>
            </a:fld>
            <a:endParaRPr lang="en-US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111C6DA7-B386-595C-5BDA-F55EA1621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6F3A6EB6-6E9A-7CA3-4596-AF2E5E819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20925" y="2498725"/>
            <a:ext cx="47132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Mendiskripsikan dasar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segmentasi pasar bisnis.</a:t>
            </a:r>
          </a:p>
        </p:txBody>
      </p:sp>
      <p:sp>
        <p:nvSpPr>
          <p:cNvPr id="69637" name="Oval 5">
            <a:extLst>
              <a:ext uri="{FF2B5EF4-FFF2-40B4-BE49-F238E27FC236}">
                <a16:creationId xmlns:a16="http://schemas.microsoft.com/office/drawing/2014/main" id="{80CC3B8E-B702-6099-22EA-D84B6BC2D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33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9B302AA-9D49-661E-6322-D2F2E0670F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FFEEDA7-CB32-6582-6F67-1D87C9DA18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85E06E-678A-4045-BCAA-3D7B26B4A23F}" type="slidenum">
              <a:rPr lang="en-US" altLang="en-US"/>
              <a:pPr/>
              <a:t>32</a:t>
            </a:fld>
            <a:endParaRPr lang="en-US" altLang="en-US"/>
          </a:p>
        </p:txBody>
      </p:sp>
      <p:sp>
        <p:nvSpPr>
          <p:cNvPr id="247810" name="Rectangle 2050">
            <a:extLst>
              <a:ext uri="{FF2B5EF4-FFF2-40B4-BE49-F238E27FC236}">
                <a16:creationId xmlns:a16="http://schemas.microsoft.com/office/drawing/2014/main" id="{AFED85E9-3BF8-90D1-470F-86E977B9C4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Macrosegmentation</a:t>
            </a:r>
          </a:p>
        </p:txBody>
      </p:sp>
      <p:sp>
        <p:nvSpPr>
          <p:cNvPr id="247811" name="AutoShape 2051">
            <a:extLst>
              <a:ext uri="{FF2B5EF4-FFF2-40B4-BE49-F238E27FC236}">
                <a16:creationId xmlns:a16="http://schemas.microsoft.com/office/drawing/2014/main" id="{DA58367C-5C7E-A8E3-585B-85F49BECE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47812" name="Rectangle 2052">
            <a:extLst>
              <a:ext uri="{FF2B5EF4-FFF2-40B4-BE49-F238E27FC236}">
                <a16:creationId xmlns:a16="http://schemas.microsoft.com/office/drawing/2014/main" id="{782E88EE-F26A-F274-9939-5F3408404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905000"/>
            <a:ext cx="4953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Proses membagi pasar bisnis dalam segmen-segmen yang didasarkan pada karakteristik umum seperti lokasi geografis, tpie konsumen, ukuran konsumen, dan penggunaan produk.</a:t>
            </a:r>
          </a:p>
        </p:txBody>
      </p:sp>
      <p:sp>
        <p:nvSpPr>
          <p:cNvPr id="247813" name="Oval 2053">
            <a:extLst>
              <a:ext uri="{FF2B5EF4-FFF2-40B4-BE49-F238E27FC236}">
                <a16:creationId xmlns:a16="http://schemas.microsoft.com/office/drawing/2014/main" id="{50344914-FA92-D966-BF4E-154C90432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33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4E292F7-73B9-6A40-0DDF-E4767C9128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3A44323-FF94-C6DA-60F3-6B16FF90E1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4E6BC6B-DFAE-4FD3-A4F8-C7EB9A40289A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249858" name="Rectangle 2">
            <a:extLst>
              <a:ext uri="{FF2B5EF4-FFF2-40B4-BE49-F238E27FC236}">
                <a16:creationId xmlns:a16="http://schemas.microsoft.com/office/drawing/2014/main" id="{364DE088-00B8-5B73-E8C1-F800C5E9B1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609600"/>
            <a:ext cx="7772400" cy="1143000"/>
          </a:xfrm>
        </p:spPr>
        <p:txBody>
          <a:bodyPr/>
          <a:lstStyle/>
          <a:p>
            <a:r>
              <a:rPr lang="en-US" altLang="en-US" sz="3200"/>
              <a:t>Microsegmentation/Segmentasi Mikro</a:t>
            </a:r>
          </a:p>
        </p:txBody>
      </p:sp>
      <p:sp>
        <p:nvSpPr>
          <p:cNvPr id="249859" name="AutoShape 3">
            <a:extLst>
              <a:ext uri="{FF2B5EF4-FFF2-40B4-BE49-F238E27FC236}">
                <a16:creationId xmlns:a16="http://schemas.microsoft.com/office/drawing/2014/main" id="{4654FA7E-F010-9769-51CD-F54A8D6C3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49860" name="Rectangle 4">
            <a:extLst>
              <a:ext uri="{FF2B5EF4-FFF2-40B4-BE49-F238E27FC236}">
                <a16:creationId xmlns:a16="http://schemas.microsoft.com/office/drawing/2014/main" id="{754B0E98-C220-1C19-DF53-F94E6A75F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905000"/>
            <a:ext cx="4953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Proses membagi pasar bisnis dalam segmen-segmen yang berdasarkan karakteristik unit pengambilan keputusan di dalam segmen makro.</a:t>
            </a:r>
          </a:p>
        </p:txBody>
      </p:sp>
      <p:sp>
        <p:nvSpPr>
          <p:cNvPr id="249861" name="Oval 5">
            <a:extLst>
              <a:ext uri="{FF2B5EF4-FFF2-40B4-BE49-F238E27FC236}">
                <a16:creationId xmlns:a16="http://schemas.microsoft.com/office/drawing/2014/main" id="{9061088B-3FA6-2B02-EF0D-9EE500520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33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A1AFFBC-7E88-1039-F82D-8955C6DE5D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1D49A9E-9DB7-3D0A-3472-9A01EDF876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03C1A3-887F-4631-A50A-F6075B34B3B9}" type="slidenum">
              <a:rPr lang="en-US" altLang="en-US"/>
              <a:pPr/>
              <a:t>34</a:t>
            </a:fld>
            <a:endParaRPr lang="en-US" altLang="en-US"/>
          </a:p>
        </p:txBody>
      </p:sp>
      <p:sp>
        <p:nvSpPr>
          <p:cNvPr id="248834" name="Rectangle 1026">
            <a:extLst>
              <a:ext uri="{FF2B5EF4-FFF2-40B4-BE49-F238E27FC236}">
                <a16:creationId xmlns:a16="http://schemas.microsoft.com/office/drawing/2014/main" id="{85A80FC9-DEF9-3D10-2A7B-175335595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Segmentasi Pemasaran Bisnis</a:t>
            </a:r>
          </a:p>
        </p:txBody>
      </p:sp>
      <p:grpSp>
        <p:nvGrpSpPr>
          <p:cNvPr id="248868" name="Group 1060">
            <a:extLst>
              <a:ext uri="{FF2B5EF4-FFF2-40B4-BE49-F238E27FC236}">
                <a16:creationId xmlns:a16="http://schemas.microsoft.com/office/drawing/2014/main" id="{F9AB4A59-A788-FDB8-C7E4-C209487AFAA6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524000"/>
            <a:ext cx="8248650" cy="5105400"/>
            <a:chOff x="240" y="864"/>
            <a:chExt cx="5196" cy="3216"/>
          </a:xfrm>
        </p:grpSpPr>
        <p:sp>
          <p:nvSpPr>
            <p:cNvPr id="248835" name="Rectangle 1027">
              <a:extLst>
                <a:ext uri="{FF2B5EF4-FFF2-40B4-BE49-F238E27FC236}">
                  <a16:creationId xmlns:a16="http://schemas.microsoft.com/office/drawing/2014/main" id="{F7551223-CCF7-D4A3-F5A0-BFC7939B0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864"/>
              <a:ext cx="2020" cy="292"/>
            </a:xfrm>
            <a:prstGeom prst="rect">
              <a:avLst/>
            </a:prstGeom>
            <a:solidFill>
              <a:srgbClr val="C4C0FE"/>
            </a:solidFill>
            <a:ln w="3810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r>
                <a:rPr lang="en-US" altLang="en-US" sz="2000"/>
                <a:t>Geographic</a:t>
              </a:r>
            </a:p>
          </p:txBody>
        </p:sp>
        <p:grpSp>
          <p:nvGrpSpPr>
            <p:cNvPr id="248836" name="Group 1028">
              <a:extLst>
                <a:ext uri="{FF2B5EF4-FFF2-40B4-BE49-F238E27FC236}">
                  <a16:creationId xmlns:a16="http://schemas.microsoft.com/office/drawing/2014/main" id="{87270447-0AC4-364F-6A4B-52BE0D198D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928"/>
              <a:ext cx="5196" cy="3152"/>
              <a:chOff x="288" y="912"/>
              <a:chExt cx="5196" cy="3152"/>
            </a:xfrm>
          </p:grpSpPr>
          <p:sp>
            <p:nvSpPr>
              <p:cNvPr id="248837" name="Rectangle 1029">
                <a:extLst>
                  <a:ext uri="{FF2B5EF4-FFF2-40B4-BE49-F238E27FC236}">
                    <a16:creationId xmlns:a16="http://schemas.microsoft.com/office/drawing/2014/main" id="{5F84F50B-1871-D223-3C19-008671F7C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1248"/>
                <a:ext cx="2020" cy="292"/>
              </a:xfrm>
              <a:prstGeom prst="rect">
                <a:avLst/>
              </a:prstGeom>
              <a:solidFill>
                <a:srgbClr val="C4C0F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000"/>
                  <a:t>Customer Type</a:t>
                </a:r>
              </a:p>
            </p:txBody>
          </p:sp>
          <p:sp>
            <p:nvSpPr>
              <p:cNvPr id="248838" name="Rectangle 1030">
                <a:extLst>
                  <a:ext uri="{FF2B5EF4-FFF2-40B4-BE49-F238E27FC236}">
                    <a16:creationId xmlns:a16="http://schemas.microsoft.com/office/drawing/2014/main" id="{8E056C96-DDF7-B70F-6D0E-0315D3520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1620"/>
                <a:ext cx="2020" cy="292"/>
              </a:xfrm>
              <a:prstGeom prst="rect">
                <a:avLst/>
              </a:prstGeom>
              <a:solidFill>
                <a:srgbClr val="C4C0F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000"/>
                  <a:t>Customer Size</a:t>
                </a:r>
              </a:p>
            </p:txBody>
          </p:sp>
          <p:sp>
            <p:nvSpPr>
              <p:cNvPr id="248839" name="Rectangle 1031">
                <a:extLst>
                  <a:ext uri="{FF2B5EF4-FFF2-40B4-BE49-F238E27FC236}">
                    <a16:creationId xmlns:a16="http://schemas.microsoft.com/office/drawing/2014/main" id="{0242CD5D-B854-3F8F-0638-8A52A2E57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2004"/>
                <a:ext cx="2020" cy="292"/>
              </a:xfrm>
              <a:prstGeom prst="rect">
                <a:avLst/>
              </a:prstGeom>
              <a:solidFill>
                <a:srgbClr val="C4C0F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000"/>
                  <a:t>Product Use</a:t>
                </a:r>
              </a:p>
            </p:txBody>
          </p:sp>
          <p:sp>
            <p:nvSpPr>
              <p:cNvPr id="248840" name="Line 1032">
                <a:extLst>
                  <a:ext uri="{FF2B5EF4-FFF2-40B4-BE49-F238E27FC236}">
                    <a16:creationId xmlns:a16="http://schemas.microsoft.com/office/drawing/2014/main" id="{CD0EE438-C719-EC09-519C-E81AF1BD42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24" y="2408"/>
                <a:ext cx="212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1" name="Line 1033">
                <a:extLst>
                  <a:ext uri="{FF2B5EF4-FFF2-40B4-BE49-F238E27FC236}">
                    <a16:creationId xmlns:a16="http://schemas.microsoft.com/office/drawing/2014/main" id="{56ADDA2A-AABE-701D-545A-8B4BF6A4CE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16" y="1628"/>
                <a:ext cx="212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2" name="Oval 1034">
                <a:extLst>
                  <a:ext uri="{FF2B5EF4-FFF2-40B4-BE49-F238E27FC236}">
                    <a16:creationId xmlns:a16="http://schemas.microsoft.com/office/drawing/2014/main" id="{5E8692B9-28D6-94C3-7C08-F496AB5522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1836"/>
                <a:ext cx="1096" cy="1120"/>
              </a:xfrm>
              <a:prstGeom prst="ellipse">
                <a:avLst/>
              </a:prstGeom>
              <a:solidFill>
                <a:srgbClr val="F9FBCD"/>
              </a:solidFill>
              <a:ln w="38100">
                <a:solidFill>
                  <a:srgbClr val="5F5F5F"/>
                </a:solidFill>
                <a:round/>
                <a:headEnd/>
                <a:tailEnd/>
              </a:ln>
              <a:effectLst>
                <a:outerShdw dist="64758" dir="678596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40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  <a:t>Pasar </a:t>
                </a:r>
              </a:p>
              <a:p>
                <a:r>
                  <a:rPr lang="en-US" altLang="en-US" sz="240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  <a:t>Bisnis</a:t>
                </a:r>
              </a:p>
            </p:txBody>
          </p:sp>
          <p:sp>
            <p:nvSpPr>
              <p:cNvPr id="248843" name="Oval 1035">
                <a:extLst>
                  <a:ext uri="{FF2B5EF4-FFF2-40B4-BE49-F238E27FC236}">
                    <a16:creationId xmlns:a16="http://schemas.microsoft.com/office/drawing/2014/main" id="{9C5EAF3B-175F-E3BF-E2C3-683321C9F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912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4" name="Oval 1036">
                <a:extLst>
                  <a:ext uri="{FF2B5EF4-FFF2-40B4-BE49-F238E27FC236}">
                    <a16:creationId xmlns:a16="http://schemas.microsoft.com/office/drawing/2014/main" id="{B8288363-7C45-BE78-3DD3-643A847FC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1680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5" name="Oval 1037">
                <a:extLst>
                  <a:ext uri="{FF2B5EF4-FFF2-40B4-BE49-F238E27FC236}">
                    <a16:creationId xmlns:a16="http://schemas.microsoft.com/office/drawing/2014/main" id="{3867A37A-98A8-A967-98BA-011D8A65B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3156"/>
                <a:ext cx="160" cy="16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6" name="Freeform 1038">
                <a:extLst>
                  <a:ext uri="{FF2B5EF4-FFF2-40B4-BE49-F238E27FC236}">
                    <a16:creationId xmlns:a16="http://schemas.microsoft.com/office/drawing/2014/main" id="{48B2EBF2-33D5-E97C-0497-ABE576CEEE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2" y="1616"/>
                <a:ext cx="325" cy="1781"/>
              </a:xfrm>
              <a:custGeom>
                <a:avLst/>
                <a:gdLst>
                  <a:gd name="T0" fmla="*/ 324 w 325"/>
                  <a:gd name="T1" fmla="*/ 0 h 1781"/>
                  <a:gd name="T2" fmla="*/ 0 w 325"/>
                  <a:gd name="T3" fmla="*/ 0 h 1781"/>
                  <a:gd name="T4" fmla="*/ 0 w 325"/>
                  <a:gd name="T5" fmla="*/ 1780 h 1781"/>
                  <a:gd name="T6" fmla="*/ 314 w 325"/>
                  <a:gd name="T7" fmla="*/ 1780 h 1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5" h="1781">
                    <a:moveTo>
                      <a:pt x="324" y="0"/>
                    </a:moveTo>
                    <a:lnTo>
                      <a:pt x="0" y="0"/>
                    </a:lnTo>
                    <a:lnTo>
                      <a:pt x="0" y="1780"/>
                    </a:lnTo>
                    <a:lnTo>
                      <a:pt x="314" y="1780"/>
                    </a:lnTo>
                  </a:path>
                </a:pathLst>
              </a:custGeom>
              <a:noFill/>
              <a:ln w="38100" cap="rnd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847" name="Freeform 1039">
                <a:extLst>
                  <a:ext uri="{FF2B5EF4-FFF2-40B4-BE49-F238E27FC236}">
                    <a16:creationId xmlns:a16="http://schemas.microsoft.com/office/drawing/2014/main" id="{34A6578E-ED82-CE9B-3D0D-444098A36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980"/>
                <a:ext cx="229" cy="1177"/>
              </a:xfrm>
              <a:custGeom>
                <a:avLst/>
                <a:gdLst>
                  <a:gd name="T0" fmla="*/ 228 w 229"/>
                  <a:gd name="T1" fmla="*/ 0 h 1177"/>
                  <a:gd name="T2" fmla="*/ 0 w 229"/>
                  <a:gd name="T3" fmla="*/ 0 h 1177"/>
                  <a:gd name="T4" fmla="*/ 0 w 229"/>
                  <a:gd name="T5" fmla="*/ 1176 h 1177"/>
                  <a:gd name="T6" fmla="*/ 221 w 229"/>
                  <a:gd name="T7" fmla="*/ 1176 h 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9" h="1177">
                    <a:moveTo>
                      <a:pt x="228" y="0"/>
                    </a:moveTo>
                    <a:lnTo>
                      <a:pt x="0" y="0"/>
                    </a:lnTo>
                    <a:lnTo>
                      <a:pt x="0" y="1176"/>
                    </a:lnTo>
                    <a:lnTo>
                      <a:pt x="221" y="1176"/>
                    </a:lnTo>
                  </a:path>
                </a:pathLst>
              </a:custGeom>
              <a:noFill/>
              <a:ln w="38100" cap="rnd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848" name="Oval 1040">
                <a:extLst>
                  <a:ext uri="{FF2B5EF4-FFF2-40B4-BE49-F238E27FC236}">
                    <a16:creationId xmlns:a16="http://schemas.microsoft.com/office/drawing/2014/main" id="{015DF232-2017-1EC7-F9BA-E975473A4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1308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9" name="Oval 1041">
                <a:extLst>
                  <a:ext uri="{FF2B5EF4-FFF2-40B4-BE49-F238E27FC236}">
                    <a16:creationId xmlns:a16="http://schemas.microsoft.com/office/drawing/2014/main" id="{EFAB2C0D-C5CD-BA28-4852-D76E4D2AD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50" name="Line 1042">
                <a:extLst>
                  <a:ext uri="{FF2B5EF4-FFF2-40B4-BE49-F238E27FC236}">
                    <a16:creationId xmlns:a16="http://schemas.microsoft.com/office/drawing/2014/main" id="{6D733618-B67F-5548-067F-FF8FB0DCDD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0" y="1380"/>
                <a:ext cx="236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51" name="Line 1043">
                <a:extLst>
                  <a:ext uri="{FF2B5EF4-FFF2-40B4-BE49-F238E27FC236}">
                    <a16:creationId xmlns:a16="http://schemas.microsoft.com/office/drawing/2014/main" id="{3A9A1123-E535-B1C3-5E56-4D59661902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0" y="1756"/>
                <a:ext cx="236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52" name="Rectangle 1044">
                <a:extLst>
                  <a:ext uri="{FF2B5EF4-FFF2-40B4-BE49-F238E27FC236}">
                    <a16:creationId xmlns:a16="http://schemas.microsoft.com/office/drawing/2014/main" id="{B1F3DF79-7B45-49FE-E9DD-7E8F39842E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2620"/>
                <a:ext cx="2020" cy="292"/>
              </a:xfrm>
              <a:prstGeom prst="rect">
                <a:avLst/>
              </a:prstGeom>
              <a:solidFill>
                <a:srgbClr val="00D3C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000"/>
                  <a:t>Kriteria Pembelian</a:t>
                </a:r>
              </a:p>
            </p:txBody>
          </p:sp>
          <p:sp>
            <p:nvSpPr>
              <p:cNvPr id="248853" name="Rectangle 1045">
                <a:extLst>
                  <a:ext uri="{FF2B5EF4-FFF2-40B4-BE49-F238E27FC236}">
                    <a16:creationId xmlns:a16="http://schemas.microsoft.com/office/drawing/2014/main" id="{63282CEE-7D38-F22B-3084-634809A46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3004"/>
                <a:ext cx="2020" cy="292"/>
              </a:xfrm>
              <a:prstGeom prst="rect">
                <a:avLst/>
              </a:prstGeom>
              <a:solidFill>
                <a:srgbClr val="00D3C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000"/>
                  <a:t>Strategi Pembelian</a:t>
                </a:r>
              </a:p>
            </p:txBody>
          </p:sp>
          <p:sp>
            <p:nvSpPr>
              <p:cNvPr id="248854" name="Rectangle 1046">
                <a:extLst>
                  <a:ext uri="{FF2B5EF4-FFF2-40B4-BE49-F238E27FC236}">
                    <a16:creationId xmlns:a16="http://schemas.microsoft.com/office/drawing/2014/main" id="{E2B15B46-BB05-2F8B-C9FE-CE50EB80F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3388"/>
                <a:ext cx="2020" cy="292"/>
              </a:xfrm>
              <a:prstGeom prst="rect">
                <a:avLst/>
              </a:prstGeom>
              <a:solidFill>
                <a:srgbClr val="00D3C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000"/>
                  <a:t>Tingkat kepentingan</a:t>
                </a:r>
              </a:p>
            </p:txBody>
          </p:sp>
          <p:sp>
            <p:nvSpPr>
              <p:cNvPr id="248855" name="Rectangle 1047">
                <a:extLst>
                  <a:ext uri="{FF2B5EF4-FFF2-40B4-BE49-F238E27FC236}">
                    <a16:creationId xmlns:a16="http://schemas.microsoft.com/office/drawing/2014/main" id="{6A7B3951-483D-17B7-8B27-28D3E5AAE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3772"/>
                <a:ext cx="2020" cy="292"/>
              </a:xfrm>
              <a:prstGeom prst="rect">
                <a:avLst/>
              </a:prstGeom>
              <a:solidFill>
                <a:srgbClr val="00D3CE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1800"/>
                  <a:t>Karakteristik Pribadi</a:t>
                </a:r>
              </a:p>
            </p:txBody>
          </p:sp>
          <p:sp>
            <p:nvSpPr>
              <p:cNvPr id="248856" name="Line 1048">
                <a:extLst>
                  <a:ext uri="{FF2B5EF4-FFF2-40B4-BE49-F238E27FC236}">
                    <a16:creationId xmlns:a16="http://schemas.microsoft.com/office/drawing/2014/main" id="{40D04713-639D-3558-0DC4-05BA632BE3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24" y="3396"/>
                <a:ext cx="212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57" name="Oval 1049">
                <a:extLst>
                  <a:ext uri="{FF2B5EF4-FFF2-40B4-BE49-F238E27FC236}">
                    <a16:creationId xmlns:a16="http://schemas.microsoft.com/office/drawing/2014/main" id="{F7A3EBC9-FC3B-46CF-B216-13B3E1B7A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2680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58" name="Oval 1050">
                <a:extLst>
                  <a:ext uri="{FF2B5EF4-FFF2-40B4-BE49-F238E27FC236}">
                    <a16:creationId xmlns:a16="http://schemas.microsoft.com/office/drawing/2014/main" id="{74FE6F2D-62F0-1D81-E1EA-4F275E5338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3448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59" name="Freeform 1051">
                <a:extLst>
                  <a:ext uri="{FF2B5EF4-FFF2-40B4-BE49-F238E27FC236}">
                    <a16:creationId xmlns:a16="http://schemas.microsoft.com/office/drawing/2014/main" id="{F36CE338-5DAB-1740-66B2-33701217AE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2" y="2748"/>
                <a:ext cx="229" cy="1177"/>
              </a:xfrm>
              <a:custGeom>
                <a:avLst/>
                <a:gdLst>
                  <a:gd name="T0" fmla="*/ 228 w 229"/>
                  <a:gd name="T1" fmla="*/ 0 h 1177"/>
                  <a:gd name="T2" fmla="*/ 0 w 229"/>
                  <a:gd name="T3" fmla="*/ 0 h 1177"/>
                  <a:gd name="T4" fmla="*/ 0 w 229"/>
                  <a:gd name="T5" fmla="*/ 1176 h 1177"/>
                  <a:gd name="T6" fmla="*/ 221 w 229"/>
                  <a:gd name="T7" fmla="*/ 1176 h 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9" h="1177">
                    <a:moveTo>
                      <a:pt x="228" y="0"/>
                    </a:moveTo>
                    <a:lnTo>
                      <a:pt x="0" y="0"/>
                    </a:lnTo>
                    <a:lnTo>
                      <a:pt x="0" y="1176"/>
                    </a:lnTo>
                    <a:lnTo>
                      <a:pt x="221" y="1176"/>
                    </a:lnTo>
                  </a:path>
                </a:pathLst>
              </a:custGeom>
              <a:noFill/>
              <a:ln w="38100" cap="rnd" cmpd="sng">
                <a:solidFill>
                  <a:schemeClr val="fol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860" name="Oval 1052">
                <a:extLst>
                  <a:ext uri="{FF2B5EF4-FFF2-40B4-BE49-F238E27FC236}">
                    <a16:creationId xmlns:a16="http://schemas.microsoft.com/office/drawing/2014/main" id="{5F083189-D12A-2883-DD22-70FDD780D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3076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61" name="Oval 1053">
                <a:extLst>
                  <a:ext uri="{FF2B5EF4-FFF2-40B4-BE49-F238E27FC236}">
                    <a16:creationId xmlns:a16="http://schemas.microsoft.com/office/drawing/2014/main" id="{B998686B-161B-2656-FDE3-26BEAE75D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" y="3832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62" name="Line 1054">
                <a:extLst>
                  <a:ext uri="{FF2B5EF4-FFF2-40B4-BE49-F238E27FC236}">
                    <a16:creationId xmlns:a16="http://schemas.microsoft.com/office/drawing/2014/main" id="{11086DC0-6B32-A789-5874-49DF8F152B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8" y="3148"/>
                <a:ext cx="236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63" name="Line 1055">
                <a:extLst>
                  <a:ext uri="{FF2B5EF4-FFF2-40B4-BE49-F238E27FC236}">
                    <a16:creationId xmlns:a16="http://schemas.microsoft.com/office/drawing/2014/main" id="{62F94908-9567-56BB-B1C8-ACBA21C70C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28" y="3524"/>
                <a:ext cx="236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64" name="Rectangle 1056">
                <a:extLst>
                  <a:ext uri="{FF2B5EF4-FFF2-40B4-BE49-F238E27FC236}">
                    <a16:creationId xmlns:a16="http://schemas.microsoft.com/office/drawing/2014/main" id="{DC9A5B7C-9097-267E-AD10-1D8D12526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" y="3060"/>
                <a:ext cx="1324" cy="652"/>
              </a:xfrm>
              <a:prstGeom prst="rect">
                <a:avLst/>
              </a:prstGeom>
              <a:solidFill>
                <a:srgbClr val="91FBF8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200"/>
                  <a:t>Segmentasi</a:t>
                </a:r>
              </a:p>
              <a:p>
                <a:r>
                  <a:rPr lang="en-US" altLang="en-US" sz="2200"/>
                  <a:t>Mikro</a:t>
                </a:r>
              </a:p>
            </p:txBody>
          </p:sp>
          <p:sp>
            <p:nvSpPr>
              <p:cNvPr id="248865" name="Oval 1057">
                <a:extLst>
                  <a:ext uri="{FF2B5EF4-FFF2-40B4-BE49-F238E27FC236}">
                    <a16:creationId xmlns:a16="http://schemas.microsoft.com/office/drawing/2014/main" id="{FF4636F6-A103-D48B-1561-4713BDD38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" y="3312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66" name="Rectangle 1058">
                <a:extLst>
                  <a:ext uri="{FF2B5EF4-FFF2-40B4-BE49-F238E27FC236}">
                    <a16:creationId xmlns:a16="http://schemas.microsoft.com/office/drawing/2014/main" id="{D671F4D8-0AAA-3708-5157-7E29CA8DC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" y="1308"/>
                <a:ext cx="1324" cy="652"/>
              </a:xfrm>
              <a:prstGeom prst="rect">
                <a:avLst/>
              </a:prstGeom>
              <a:solidFill>
                <a:schemeClr val="hlink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r>
                  <a:rPr lang="en-US" altLang="en-US" sz="2200"/>
                  <a:t>Segmentasi</a:t>
                </a:r>
              </a:p>
              <a:p>
                <a:r>
                  <a:rPr lang="en-US" altLang="en-US" sz="2200"/>
                  <a:t>Makro</a:t>
                </a:r>
              </a:p>
            </p:txBody>
          </p:sp>
          <p:sp>
            <p:nvSpPr>
              <p:cNvPr id="248867" name="Oval 1059">
                <a:extLst>
                  <a:ext uri="{FF2B5EF4-FFF2-40B4-BE49-F238E27FC236}">
                    <a16:creationId xmlns:a16="http://schemas.microsoft.com/office/drawing/2014/main" id="{560904A0-6864-96BD-82EF-6C3CCCC9B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4" y="1536"/>
                <a:ext cx="160" cy="160"/>
              </a:xfrm>
              <a:prstGeom prst="ellipse">
                <a:avLst/>
              </a:prstGeom>
              <a:solidFill>
                <a:srgbClr val="000000"/>
              </a:solidFill>
              <a:ln w="381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89803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8869" name="Oval 1061">
            <a:extLst>
              <a:ext uri="{FF2B5EF4-FFF2-40B4-BE49-F238E27FC236}">
                <a16:creationId xmlns:a16="http://schemas.microsoft.com/office/drawing/2014/main" id="{294E7A90-A27B-2503-68E1-939E9B707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33CC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FB43F21-BD5C-2356-B35B-4929AD4112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7D0184E-E539-8BE1-6C97-B289CD5CFF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9CF296-0C3D-4A67-AB52-26B92C2E50B4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574B4335-C556-9B27-BC3F-0A6C926931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84995" name="Oval 3">
            <a:extLst>
              <a:ext uri="{FF2B5EF4-FFF2-40B4-BE49-F238E27FC236}">
                <a16:creationId xmlns:a16="http://schemas.microsoft.com/office/drawing/2014/main" id="{D61F94D8-EB2D-A5E6-8AE3-02084C8AD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E79F3AAA-00AA-75CE-238B-DA1A832BF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3163" y="2590800"/>
            <a:ext cx="4419600" cy="14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1275" rIns="82550" bIns="41275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List the steps involved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segmenting markets.</a:t>
            </a:r>
          </a:p>
          <a:p>
            <a:pPr>
              <a:lnSpc>
                <a:spcPct val="100000"/>
              </a:lnSpc>
            </a:pPr>
            <a:endParaRPr lang="en-US" altLang="en-US" sz="3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8243563-150C-77B1-12CD-F7D7083C11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2AB0FCB-3821-9D84-F2F0-E95FDEDE59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71751C-593D-4CF6-8D8E-4ACC8477EAA3}" type="slidenum">
              <a:rPr lang="en-US" altLang="en-US"/>
              <a:pPr/>
              <a:t>36</a:t>
            </a:fld>
            <a:endParaRPr lang="en-US" altLang="en-US"/>
          </a:p>
        </p:txBody>
      </p:sp>
      <p:sp>
        <p:nvSpPr>
          <p:cNvPr id="250882" name="Rectangle 2">
            <a:extLst>
              <a:ext uri="{FF2B5EF4-FFF2-40B4-BE49-F238E27FC236}">
                <a16:creationId xmlns:a16="http://schemas.microsoft.com/office/drawing/2014/main" id="{0E9EDB35-059A-4132-2B2D-F3B13202D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/>
              <a:t>Langkah-Langkah Segmentasi Pasar</a:t>
            </a:r>
          </a:p>
        </p:txBody>
      </p:sp>
      <p:grpSp>
        <p:nvGrpSpPr>
          <p:cNvPr id="250883" name="Group 3">
            <a:extLst>
              <a:ext uri="{FF2B5EF4-FFF2-40B4-BE49-F238E27FC236}">
                <a16:creationId xmlns:a16="http://schemas.microsoft.com/office/drawing/2014/main" id="{280A955E-BD6B-61F9-4EF5-9EF2B0062D97}"/>
              </a:ext>
            </a:extLst>
          </p:cNvPr>
          <p:cNvGrpSpPr>
            <a:grpSpLocks/>
          </p:cNvGrpSpPr>
          <p:nvPr/>
        </p:nvGrpSpPr>
        <p:grpSpPr bwMode="auto">
          <a:xfrm>
            <a:off x="133350" y="2133600"/>
            <a:ext cx="8915400" cy="3125788"/>
            <a:chOff x="144" y="1440"/>
            <a:chExt cx="5424" cy="1536"/>
          </a:xfrm>
        </p:grpSpPr>
        <p:sp>
          <p:nvSpPr>
            <p:cNvPr id="250884" name="Rectangle 4">
              <a:extLst>
                <a:ext uri="{FF2B5EF4-FFF2-40B4-BE49-F238E27FC236}">
                  <a16:creationId xmlns:a16="http://schemas.microsoft.com/office/drawing/2014/main" id="{93DA77F1-071D-1F68-865F-1E0127FFC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0"/>
              <a:ext cx="787" cy="1536"/>
            </a:xfrm>
            <a:prstGeom prst="rect">
              <a:avLst/>
            </a:prstGeom>
            <a:solidFill>
              <a:srgbClr val="C4C0F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0885" name="Rectangle 5">
              <a:extLst>
                <a:ext uri="{FF2B5EF4-FFF2-40B4-BE49-F238E27FC236}">
                  <a16:creationId xmlns:a16="http://schemas.microsoft.com/office/drawing/2014/main" id="{9DD22642-217A-5AD8-95B4-2D01DD7B3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" y="1440"/>
              <a:ext cx="787" cy="1536"/>
            </a:xfrm>
            <a:prstGeom prst="rect">
              <a:avLst/>
            </a:prstGeom>
            <a:solidFill>
              <a:srgbClr val="C4C0F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0886" name="Rectangle 6">
              <a:extLst>
                <a:ext uri="{FF2B5EF4-FFF2-40B4-BE49-F238E27FC236}">
                  <a16:creationId xmlns:a16="http://schemas.microsoft.com/office/drawing/2014/main" id="{94706CFE-8B4A-07F3-1DDB-B31D44375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8" y="1440"/>
              <a:ext cx="788" cy="1536"/>
            </a:xfrm>
            <a:prstGeom prst="rect">
              <a:avLst/>
            </a:prstGeom>
            <a:solidFill>
              <a:srgbClr val="C4C0F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0887" name="Rectangle 7">
              <a:extLst>
                <a:ext uri="{FF2B5EF4-FFF2-40B4-BE49-F238E27FC236}">
                  <a16:creationId xmlns:a16="http://schemas.microsoft.com/office/drawing/2014/main" id="{27372379-6AAD-4E2D-7E5B-D940F66C48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1440"/>
              <a:ext cx="788" cy="1536"/>
            </a:xfrm>
            <a:prstGeom prst="rect">
              <a:avLst/>
            </a:prstGeom>
            <a:solidFill>
              <a:srgbClr val="C4C0F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0888" name="Rectangle 8">
              <a:extLst>
                <a:ext uri="{FF2B5EF4-FFF2-40B4-BE49-F238E27FC236}">
                  <a16:creationId xmlns:a16="http://schemas.microsoft.com/office/drawing/2014/main" id="{33AC78F3-C613-A90A-1AC7-BE126F6A6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3" y="1440"/>
              <a:ext cx="787" cy="1536"/>
            </a:xfrm>
            <a:prstGeom prst="rect">
              <a:avLst/>
            </a:prstGeom>
            <a:solidFill>
              <a:srgbClr val="C4C0F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0889" name="Rectangle 9">
              <a:extLst>
                <a:ext uri="{FF2B5EF4-FFF2-40B4-BE49-F238E27FC236}">
                  <a16:creationId xmlns:a16="http://schemas.microsoft.com/office/drawing/2014/main" id="{9E209B82-18A5-CFD7-8F20-57F3261AE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1" y="1440"/>
              <a:ext cx="787" cy="1536"/>
            </a:xfrm>
            <a:prstGeom prst="rect">
              <a:avLst/>
            </a:prstGeom>
            <a:solidFill>
              <a:srgbClr val="C4C0FE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50890" name="Text Box 10">
              <a:extLst>
                <a:ext uri="{FF2B5EF4-FFF2-40B4-BE49-F238E27FC236}">
                  <a16:creationId xmlns:a16="http://schemas.microsoft.com/office/drawing/2014/main" id="{0C9591F4-3332-8516-C794-43DD0552D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632"/>
              <a:ext cx="768" cy="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Memilih pasar untuk dipelajari</a:t>
              </a:r>
            </a:p>
          </p:txBody>
        </p:sp>
        <p:sp>
          <p:nvSpPr>
            <p:cNvPr id="250891" name="Text Box 11">
              <a:extLst>
                <a:ext uri="{FF2B5EF4-FFF2-40B4-BE49-F238E27FC236}">
                  <a16:creationId xmlns:a16="http://schemas.microsoft.com/office/drawing/2014/main" id="{40DC4276-EBE6-1BD9-6356-89DD076DE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4" y="1632"/>
              <a:ext cx="816" cy="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Memilih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Dasar-dasar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Untuk segmentasi</a:t>
              </a:r>
            </a:p>
          </p:txBody>
        </p:sp>
        <p:sp>
          <p:nvSpPr>
            <p:cNvPr id="250892" name="Text Box 12">
              <a:extLst>
                <a:ext uri="{FF2B5EF4-FFF2-40B4-BE49-F238E27FC236}">
                  <a16:creationId xmlns:a16="http://schemas.microsoft.com/office/drawing/2014/main" id="{59C7B81D-7579-84F2-1D4D-E5C15F82A4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1632"/>
              <a:ext cx="912" cy="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Select</a:t>
              </a:r>
              <a:br>
                <a:rPr lang="en-US" altLang="en-US" sz="2200"/>
              </a:br>
              <a:r>
                <a:rPr lang="en-US" altLang="en-US" sz="2200"/>
                <a:t>descrip-tors</a:t>
              </a:r>
            </a:p>
          </p:txBody>
        </p:sp>
        <p:sp>
          <p:nvSpPr>
            <p:cNvPr id="250893" name="Text Box 13">
              <a:extLst>
                <a:ext uri="{FF2B5EF4-FFF2-40B4-BE49-F238E27FC236}">
                  <a16:creationId xmlns:a16="http://schemas.microsoft.com/office/drawing/2014/main" id="{1B5AED39-954A-CE78-76E9-0D0D06E2E8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1632"/>
              <a:ext cx="912" cy="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Profil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Dan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Analisis segment</a:t>
              </a:r>
            </a:p>
          </p:txBody>
        </p:sp>
        <p:sp>
          <p:nvSpPr>
            <p:cNvPr id="250894" name="Text Box 14">
              <a:extLst>
                <a:ext uri="{FF2B5EF4-FFF2-40B4-BE49-F238E27FC236}">
                  <a16:creationId xmlns:a16="http://schemas.microsoft.com/office/drawing/2014/main" id="{D1C5DDE5-0830-F7EA-C4EA-E07FB71709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1632"/>
              <a:ext cx="768" cy="4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Memilih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Pasar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200"/>
                <a:t>sasaran</a:t>
              </a:r>
            </a:p>
          </p:txBody>
        </p:sp>
        <p:sp>
          <p:nvSpPr>
            <p:cNvPr id="250895" name="Text Box 15">
              <a:extLst>
                <a:ext uri="{FF2B5EF4-FFF2-40B4-BE49-F238E27FC236}">
                  <a16:creationId xmlns:a16="http://schemas.microsoft.com/office/drawing/2014/main" id="{3523BA96-6109-A17B-2A70-3F2347B60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1632"/>
              <a:ext cx="816" cy="12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000"/>
                <a:t>Merancang,melaksanakan, dan melakukan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000"/>
                <a:t>Marketing</a:t>
              </a:r>
            </a:p>
            <a:p>
              <a:pPr>
                <a:buClr>
                  <a:schemeClr val="folHlink"/>
                </a:buClr>
                <a:buFont typeface="Wingdings" panose="05000000000000000000" pitchFamily="2" charset="2"/>
                <a:buNone/>
              </a:pPr>
              <a:r>
                <a:rPr lang="en-US" altLang="en-US" sz="2000"/>
                <a:t>mix</a:t>
              </a:r>
            </a:p>
          </p:txBody>
        </p:sp>
        <p:sp>
          <p:nvSpPr>
            <p:cNvPr id="250896" name="AutoShape 16">
              <a:extLst>
                <a:ext uri="{FF2B5EF4-FFF2-40B4-BE49-F238E27FC236}">
                  <a16:creationId xmlns:a16="http://schemas.microsoft.com/office/drawing/2014/main" id="{D4570739-B26C-97CE-6A4E-4D9C1633F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992"/>
              <a:ext cx="240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5816F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0897" name="AutoShape 17">
              <a:extLst>
                <a:ext uri="{FF2B5EF4-FFF2-40B4-BE49-F238E27FC236}">
                  <a16:creationId xmlns:a16="http://schemas.microsoft.com/office/drawing/2014/main" id="{6745078E-5E66-F14D-0517-D86C78790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92"/>
              <a:ext cx="240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5816F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0898" name="AutoShape 18">
              <a:extLst>
                <a:ext uri="{FF2B5EF4-FFF2-40B4-BE49-F238E27FC236}">
                  <a16:creationId xmlns:a16="http://schemas.microsoft.com/office/drawing/2014/main" id="{1EBD3F1D-D8B8-8D2B-7C60-700A205E2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1992"/>
              <a:ext cx="240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5816F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0899" name="AutoShape 19">
              <a:extLst>
                <a:ext uri="{FF2B5EF4-FFF2-40B4-BE49-F238E27FC236}">
                  <a16:creationId xmlns:a16="http://schemas.microsoft.com/office/drawing/2014/main" id="{B870E69D-0A1C-787F-E055-075B1B695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1992"/>
              <a:ext cx="240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5816F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50900" name="AutoShape 20">
              <a:extLst>
                <a:ext uri="{FF2B5EF4-FFF2-40B4-BE49-F238E27FC236}">
                  <a16:creationId xmlns:a16="http://schemas.microsoft.com/office/drawing/2014/main" id="{C3C2401A-6D23-125F-3AFB-E33DB2707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1992"/>
              <a:ext cx="240" cy="3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5816F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50901" name="Oval 21">
            <a:extLst>
              <a:ext uri="{FF2B5EF4-FFF2-40B4-BE49-F238E27FC236}">
                <a16:creationId xmlns:a16="http://schemas.microsoft.com/office/drawing/2014/main" id="{CAF68F6C-62ED-42CB-BB07-D9DE939D0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04800"/>
            <a:ext cx="762000" cy="6858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ED196A7-0A4A-021D-4A1A-A8324EB692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37800A0-31CC-6C1F-A8C6-9CC6F4CB1A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B267F1F-6B9A-4209-AC08-8CA443B0EA84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219138" name="Rectangle 2">
            <a:extLst>
              <a:ext uri="{FF2B5EF4-FFF2-40B4-BE49-F238E27FC236}">
                <a16:creationId xmlns:a16="http://schemas.microsoft.com/office/drawing/2014/main" id="{CA4CE72D-A853-4B96-1707-2CD826340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219140" name="Rectangle 4">
            <a:extLst>
              <a:ext uri="{FF2B5EF4-FFF2-40B4-BE49-F238E27FC236}">
                <a16:creationId xmlns:a16="http://schemas.microsoft.com/office/drawing/2014/main" id="{C2BD592E-CA5A-0B7B-B91E-7E6C993455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875" y="3076575"/>
            <a:ext cx="7342188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1275" rIns="82550" bIns="41275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Mendiskusikan strategi alternatif untuk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memilih pasar sasaran</a:t>
            </a:r>
          </a:p>
        </p:txBody>
      </p:sp>
      <p:sp>
        <p:nvSpPr>
          <p:cNvPr id="219141" name="Oval 5">
            <a:extLst>
              <a:ext uri="{FF2B5EF4-FFF2-40B4-BE49-F238E27FC236}">
                <a16:creationId xmlns:a16="http://schemas.microsoft.com/office/drawing/2014/main" id="{72B43FD6-27FC-34CB-C53F-8CE3F4150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400A1F5-6BF3-1C70-4382-AF65927357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C41BF49-8984-8F32-2FEF-B3EC78A6B2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31F6CF-A65B-4AD2-8918-98BDB45B37C3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251906" name="Rectangle 2">
            <a:extLst>
              <a:ext uri="{FF2B5EF4-FFF2-40B4-BE49-F238E27FC236}">
                <a16:creationId xmlns:a16="http://schemas.microsoft.com/office/drawing/2014/main" id="{CB0D5DDC-2871-1813-4C74-3A5E15D570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Pasar Sasaran</a:t>
            </a:r>
          </a:p>
        </p:txBody>
      </p:sp>
      <p:sp>
        <p:nvSpPr>
          <p:cNvPr id="251907" name="AutoShape 3">
            <a:extLst>
              <a:ext uri="{FF2B5EF4-FFF2-40B4-BE49-F238E27FC236}">
                <a16:creationId xmlns:a16="http://schemas.microsoft.com/office/drawing/2014/main" id="{A9D95926-21AF-2967-EBFA-557522345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51908" name="Rectangle 4">
            <a:extLst>
              <a:ext uri="{FF2B5EF4-FFF2-40B4-BE49-F238E27FC236}">
                <a16:creationId xmlns:a16="http://schemas.microsoft.com/office/drawing/2014/main" id="{879A1E98-C521-FB43-769D-A8A39420D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600200"/>
            <a:ext cx="49530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 sz="2600"/>
              <a:t>Sekelompok orang atau organisasi yang mengatur rancangan, implementasi, dan mendirikan bauran pemasaran yang dimaksudkan untuk memenuhi kebutuhan kelompok tersebut, resulting in mutually satisfying exchanges.</a:t>
            </a:r>
          </a:p>
        </p:txBody>
      </p:sp>
      <p:sp>
        <p:nvSpPr>
          <p:cNvPr id="251909" name="Oval 5">
            <a:extLst>
              <a:ext uri="{FF2B5EF4-FFF2-40B4-BE49-F238E27FC236}">
                <a16:creationId xmlns:a16="http://schemas.microsoft.com/office/drawing/2014/main" id="{DD0E0B6F-DBB2-8BF1-1992-8F0E3337BD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784107D-5206-32D6-DC10-41A37D7763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A28A00B-01E0-15E1-946E-491EE8448A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3732C0-2919-46D5-BF97-DFCFB4868A3A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52930" name="Rectangle 2">
            <a:extLst>
              <a:ext uri="{FF2B5EF4-FFF2-40B4-BE49-F238E27FC236}">
                <a16:creationId xmlns:a16="http://schemas.microsoft.com/office/drawing/2014/main" id="{D61C5F6C-2D40-C314-CFC7-11CCF3F75B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Strategies for Selecting</a:t>
            </a:r>
            <a:br>
              <a:rPr lang="en-US" altLang="en-US"/>
            </a:br>
            <a:r>
              <a:rPr lang="en-US" altLang="en-US"/>
              <a:t>Target Markets</a:t>
            </a:r>
          </a:p>
        </p:txBody>
      </p:sp>
      <p:grpSp>
        <p:nvGrpSpPr>
          <p:cNvPr id="252931" name="Group 3">
            <a:extLst>
              <a:ext uri="{FF2B5EF4-FFF2-40B4-BE49-F238E27FC236}">
                <a16:creationId xmlns:a16="http://schemas.microsoft.com/office/drawing/2014/main" id="{39C63869-6230-F6BF-5436-B92646CEAB30}"/>
              </a:ext>
            </a:extLst>
          </p:cNvPr>
          <p:cNvGrpSpPr>
            <a:grpSpLocks/>
          </p:cNvGrpSpPr>
          <p:nvPr/>
        </p:nvGrpSpPr>
        <p:grpSpPr bwMode="auto">
          <a:xfrm>
            <a:off x="695325" y="1600200"/>
            <a:ext cx="7705725" cy="4537075"/>
            <a:chOff x="392" y="816"/>
            <a:chExt cx="4854" cy="3199"/>
          </a:xfrm>
        </p:grpSpPr>
        <p:sp>
          <p:nvSpPr>
            <p:cNvPr id="252932" name="Rectangle 4">
              <a:extLst>
                <a:ext uri="{FF2B5EF4-FFF2-40B4-BE49-F238E27FC236}">
                  <a16:creationId xmlns:a16="http://schemas.microsoft.com/office/drawing/2014/main" id="{7473F96D-FFE6-5719-4EDF-6032CBF45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2590"/>
              <a:ext cx="1261" cy="77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3" name="Rectangle 5">
              <a:extLst>
                <a:ext uri="{FF2B5EF4-FFF2-40B4-BE49-F238E27FC236}">
                  <a16:creationId xmlns:a16="http://schemas.microsoft.com/office/drawing/2014/main" id="{E7148B71-1A4D-44EE-B8A2-A1300526C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1729"/>
              <a:ext cx="1261" cy="770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4" name="Rectangle 6">
              <a:extLst>
                <a:ext uri="{FF2B5EF4-FFF2-40B4-BE49-F238E27FC236}">
                  <a16:creationId xmlns:a16="http://schemas.microsoft.com/office/drawing/2014/main" id="{DEC0E27F-FD30-14B6-F9A1-921834E179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1341"/>
              <a:ext cx="1261" cy="308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5" name="Rectangle 7">
              <a:extLst>
                <a:ext uri="{FF2B5EF4-FFF2-40B4-BE49-F238E27FC236}">
                  <a16:creationId xmlns:a16="http://schemas.microsoft.com/office/drawing/2014/main" id="{A5CB3494-5944-5CD7-0354-168F51E23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1015"/>
              <a:ext cx="1261" cy="256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6" name="Rectangle 8">
              <a:extLst>
                <a:ext uri="{FF2B5EF4-FFF2-40B4-BE49-F238E27FC236}">
                  <a16:creationId xmlns:a16="http://schemas.microsoft.com/office/drawing/2014/main" id="{89A6D957-9E0C-1044-1AEB-42E9D403E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0" y="816"/>
              <a:ext cx="1261" cy="129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7" name="Rectangle 9">
              <a:extLst>
                <a:ext uri="{FF2B5EF4-FFF2-40B4-BE49-F238E27FC236}">
                  <a16:creationId xmlns:a16="http://schemas.microsoft.com/office/drawing/2014/main" id="{A17BCEE5-061E-12A4-3033-D040C1E15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2590"/>
              <a:ext cx="1261" cy="770"/>
            </a:xfrm>
            <a:prstGeom prst="rect">
              <a:avLst/>
            </a:prstGeom>
            <a:solidFill>
              <a:srgbClr val="9900CC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8" name="Rectangle 10">
              <a:extLst>
                <a:ext uri="{FF2B5EF4-FFF2-40B4-BE49-F238E27FC236}">
                  <a16:creationId xmlns:a16="http://schemas.microsoft.com/office/drawing/2014/main" id="{F54412E9-0C69-224B-B5A5-BD966ACFA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729"/>
              <a:ext cx="1261" cy="770"/>
            </a:xfrm>
            <a:prstGeom prst="rect">
              <a:avLst/>
            </a:prstGeom>
            <a:solidFill>
              <a:srgbClr val="5816FC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39" name="Rectangle 11">
              <a:extLst>
                <a:ext uri="{FF2B5EF4-FFF2-40B4-BE49-F238E27FC236}">
                  <a16:creationId xmlns:a16="http://schemas.microsoft.com/office/drawing/2014/main" id="{C90ADB97-50F4-3341-7482-49103E589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341"/>
              <a:ext cx="1261" cy="308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0" name="Rectangle 12">
              <a:extLst>
                <a:ext uri="{FF2B5EF4-FFF2-40B4-BE49-F238E27FC236}">
                  <a16:creationId xmlns:a16="http://schemas.microsoft.com/office/drawing/2014/main" id="{73337098-ED3F-B9FE-0D15-34D1A44BE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015"/>
              <a:ext cx="1261" cy="256"/>
            </a:xfrm>
            <a:prstGeom prst="rect">
              <a:avLst/>
            </a:prstGeom>
            <a:solidFill>
              <a:srgbClr val="9234DB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1" name="Rectangle 13">
              <a:extLst>
                <a:ext uri="{FF2B5EF4-FFF2-40B4-BE49-F238E27FC236}">
                  <a16:creationId xmlns:a16="http://schemas.microsoft.com/office/drawing/2014/main" id="{B4224AA3-0709-F56E-A95C-1A066802C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3449"/>
              <a:ext cx="1455" cy="566"/>
            </a:xfrm>
            <a:prstGeom prst="rect">
              <a:avLst/>
            </a:prstGeom>
            <a:noFill/>
            <a:ln>
              <a:noFill/>
            </a:ln>
            <a:effectLst>
              <a:outerShdw dist="89803" dir="2700000" algn="ctr" rotWithShape="0">
                <a:srgbClr val="4D4D4D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en-US" sz="2600">
                  <a:solidFill>
                    <a:schemeClr val="bg1"/>
                  </a:solidFill>
                </a:rPr>
                <a:t>Concentrated</a:t>
              </a:r>
            </a:p>
            <a:p>
              <a:r>
                <a:rPr lang="en-US" altLang="en-US" sz="2600">
                  <a:solidFill>
                    <a:schemeClr val="bg1"/>
                  </a:solidFill>
                </a:rPr>
                <a:t>Strategy</a:t>
              </a:r>
            </a:p>
          </p:txBody>
        </p:sp>
        <p:sp>
          <p:nvSpPr>
            <p:cNvPr id="252942" name="Rectangle 14">
              <a:extLst>
                <a:ext uri="{FF2B5EF4-FFF2-40B4-BE49-F238E27FC236}">
                  <a16:creationId xmlns:a16="http://schemas.microsoft.com/office/drawing/2014/main" id="{BE18DC4A-6C6E-F4F9-34CA-F237D8AD8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2590"/>
              <a:ext cx="1261" cy="770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3" name="Rectangle 15">
              <a:extLst>
                <a:ext uri="{FF2B5EF4-FFF2-40B4-BE49-F238E27FC236}">
                  <a16:creationId xmlns:a16="http://schemas.microsoft.com/office/drawing/2014/main" id="{E2599CA2-7C7C-B5E7-DFF6-071D22DA1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729"/>
              <a:ext cx="1261" cy="770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4" name="Rectangle 16">
              <a:extLst>
                <a:ext uri="{FF2B5EF4-FFF2-40B4-BE49-F238E27FC236}">
                  <a16:creationId xmlns:a16="http://schemas.microsoft.com/office/drawing/2014/main" id="{93E8D9E5-D111-CB97-21DE-FE6F885AB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341"/>
              <a:ext cx="1261" cy="308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5" name="Rectangle 17">
              <a:extLst>
                <a:ext uri="{FF2B5EF4-FFF2-40B4-BE49-F238E27FC236}">
                  <a16:creationId xmlns:a16="http://schemas.microsoft.com/office/drawing/2014/main" id="{201C3173-F1D6-D220-83C7-346475659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015"/>
              <a:ext cx="1261" cy="256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6" name="Rectangle 18">
              <a:extLst>
                <a:ext uri="{FF2B5EF4-FFF2-40B4-BE49-F238E27FC236}">
                  <a16:creationId xmlns:a16="http://schemas.microsoft.com/office/drawing/2014/main" id="{DE6CE2EF-DE01-2E40-571E-D072BA1E7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816"/>
              <a:ext cx="1261" cy="129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2947" name="Rectangle 19">
              <a:extLst>
                <a:ext uri="{FF2B5EF4-FFF2-40B4-BE49-F238E27FC236}">
                  <a16:creationId xmlns:a16="http://schemas.microsoft.com/office/drawing/2014/main" id="{07E2E53E-B14F-6E40-4718-B484ADC491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" y="3449"/>
              <a:ext cx="1709" cy="566"/>
            </a:xfrm>
            <a:prstGeom prst="rect">
              <a:avLst/>
            </a:prstGeom>
            <a:noFill/>
            <a:ln>
              <a:noFill/>
            </a:ln>
            <a:effectLst>
              <a:outerShdw dist="89803" dir="2700000" algn="ctr" rotWithShape="0">
                <a:srgbClr val="4D4D4D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en-US" sz="2600">
                  <a:solidFill>
                    <a:schemeClr val="bg1"/>
                  </a:solidFill>
                </a:rPr>
                <a:t>Undifferentiated</a:t>
              </a:r>
            </a:p>
            <a:p>
              <a:r>
                <a:rPr lang="en-US" altLang="en-US" sz="2600">
                  <a:solidFill>
                    <a:schemeClr val="bg1"/>
                  </a:solidFill>
                </a:rPr>
                <a:t>Strategy</a:t>
              </a:r>
            </a:p>
          </p:txBody>
        </p:sp>
        <p:sp>
          <p:nvSpPr>
            <p:cNvPr id="252948" name="Rectangle 20">
              <a:extLst>
                <a:ext uri="{FF2B5EF4-FFF2-40B4-BE49-F238E27FC236}">
                  <a16:creationId xmlns:a16="http://schemas.microsoft.com/office/drawing/2014/main" id="{FB87E956-1B1C-5FAA-D057-5FB80C48F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" y="3449"/>
              <a:ext cx="1455" cy="566"/>
            </a:xfrm>
            <a:prstGeom prst="rect">
              <a:avLst/>
            </a:prstGeom>
            <a:noFill/>
            <a:ln>
              <a:noFill/>
            </a:ln>
            <a:effectLst>
              <a:outerShdw dist="89803" dir="2700000" algn="ctr" rotWithShape="0">
                <a:srgbClr val="4D4D4D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en-US" sz="2600">
                  <a:solidFill>
                    <a:schemeClr val="bg1"/>
                  </a:solidFill>
                </a:rPr>
                <a:t>Multisegment</a:t>
              </a:r>
            </a:p>
            <a:p>
              <a:r>
                <a:rPr lang="en-US" altLang="en-US" sz="2600">
                  <a:solidFill>
                    <a:schemeClr val="bg1"/>
                  </a:solidFill>
                </a:rPr>
                <a:t>Strategy</a:t>
              </a:r>
            </a:p>
          </p:txBody>
        </p:sp>
        <p:sp>
          <p:nvSpPr>
            <p:cNvPr id="252949" name="Rectangle 21">
              <a:extLst>
                <a:ext uri="{FF2B5EF4-FFF2-40B4-BE49-F238E27FC236}">
                  <a16:creationId xmlns:a16="http://schemas.microsoft.com/office/drawing/2014/main" id="{38C0465B-4F6A-6728-B99F-8ED39674F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816"/>
              <a:ext cx="1261" cy="129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2950" name="Oval 22">
            <a:extLst>
              <a:ext uri="{FF2B5EF4-FFF2-40B4-BE49-F238E27FC236}">
                <a16:creationId xmlns:a16="http://schemas.microsoft.com/office/drawing/2014/main" id="{2F0ADED4-856E-A825-B409-6210DF0A5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252951" name="AutoShape 23">
            <a:extLst>
              <a:ext uri="{FF2B5EF4-FFF2-40B4-BE49-F238E27FC236}">
                <a16:creationId xmlns:a16="http://schemas.microsoft.com/office/drawing/2014/main" id="{BE8DFD2A-4315-CF84-6757-422605D9D8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3276600"/>
            <a:ext cx="990600" cy="393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8C00CEA-BF1E-68DF-C919-7C11041952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38C17C7-8992-7911-36A4-FF73B88708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38253E-9242-45A6-8241-3652B1DD798B}" type="slidenum">
              <a:rPr lang="en-US" altLang="en-US"/>
              <a:pPr/>
              <a:t>40</a:t>
            </a:fld>
            <a:endParaRPr lang="en-US" altLang="en-US"/>
          </a:p>
        </p:txBody>
      </p:sp>
      <p:sp>
        <p:nvSpPr>
          <p:cNvPr id="254978" name="Rectangle 2">
            <a:extLst>
              <a:ext uri="{FF2B5EF4-FFF2-40B4-BE49-F238E27FC236}">
                <a16:creationId xmlns:a16="http://schemas.microsoft.com/office/drawing/2014/main" id="{1DE6BAB2-86AD-794C-C181-26566B2385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Undifferentiated </a:t>
            </a:r>
            <a:br>
              <a:rPr lang="en-US" altLang="en-US"/>
            </a:br>
            <a:r>
              <a:rPr lang="en-US" altLang="en-US"/>
              <a:t>Targeting Strategy</a:t>
            </a:r>
          </a:p>
        </p:txBody>
      </p:sp>
      <p:sp>
        <p:nvSpPr>
          <p:cNvPr id="254979" name="AutoShape 3">
            <a:extLst>
              <a:ext uri="{FF2B5EF4-FFF2-40B4-BE49-F238E27FC236}">
                <a16:creationId xmlns:a16="http://schemas.microsoft.com/office/drawing/2014/main" id="{F29B576C-E658-B386-CEAE-BA4127338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54980" name="Rectangle 4">
            <a:extLst>
              <a:ext uri="{FF2B5EF4-FFF2-40B4-BE49-F238E27FC236}">
                <a16:creationId xmlns:a16="http://schemas.microsoft.com/office/drawing/2014/main" id="{39BA99AA-2306-90FF-E4A1-47F13661C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057400"/>
            <a:ext cx="4953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Pendekatan pemasaran yang melihat bahwa pasar dipandang sebagai pasar yang besar dengan tanpa segmen individu dan membutuhkan suatu bauran pemasaran tunggal. </a:t>
            </a:r>
          </a:p>
        </p:txBody>
      </p:sp>
      <p:sp>
        <p:nvSpPr>
          <p:cNvPr id="254981" name="Oval 5">
            <a:extLst>
              <a:ext uri="{FF2B5EF4-FFF2-40B4-BE49-F238E27FC236}">
                <a16:creationId xmlns:a16="http://schemas.microsoft.com/office/drawing/2014/main" id="{204B1261-424B-4A79-408B-AEF2A3DA6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3522E43-F199-2818-9FED-5F28651720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4E7BEFB-384E-FDC9-A79F-A78F0BF99E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B29320-06FA-4CA9-B67F-FB354DDF3926}" type="slidenum">
              <a:rPr lang="en-US" altLang="en-US"/>
              <a:pPr/>
              <a:t>41</a:t>
            </a:fld>
            <a:endParaRPr lang="en-US" altLang="en-US"/>
          </a:p>
        </p:txBody>
      </p:sp>
      <p:sp>
        <p:nvSpPr>
          <p:cNvPr id="253954" name="Rectangle 2">
            <a:extLst>
              <a:ext uri="{FF2B5EF4-FFF2-40B4-BE49-F238E27FC236}">
                <a16:creationId xmlns:a16="http://schemas.microsoft.com/office/drawing/2014/main" id="{25CAE715-E504-59FA-F91F-C406C60AF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Undifferentiated </a:t>
            </a:r>
            <a:br>
              <a:rPr lang="en-US" altLang="en-US"/>
            </a:br>
            <a:r>
              <a:rPr lang="en-US" altLang="en-US"/>
              <a:t>Targeting Strategy</a:t>
            </a:r>
          </a:p>
        </p:txBody>
      </p:sp>
      <p:grpSp>
        <p:nvGrpSpPr>
          <p:cNvPr id="253955" name="Group 3">
            <a:extLst>
              <a:ext uri="{FF2B5EF4-FFF2-40B4-BE49-F238E27FC236}">
                <a16:creationId xmlns:a16="http://schemas.microsoft.com/office/drawing/2014/main" id="{A458383C-4A05-3145-8F37-BFB5D68A25B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676400"/>
            <a:ext cx="2005013" cy="4038600"/>
            <a:chOff x="624" y="816"/>
            <a:chExt cx="1263" cy="2544"/>
          </a:xfrm>
        </p:grpSpPr>
        <p:sp>
          <p:nvSpPr>
            <p:cNvPr id="253956" name="Rectangle 4">
              <a:extLst>
                <a:ext uri="{FF2B5EF4-FFF2-40B4-BE49-F238E27FC236}">
                  <a16:creationId xmlns:a16="http://schemas.microsoft.com/office/drawing/2014/main" id="{9084B4C8-DC93-84DB-D618-620685F4E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2590"/>
              <a:ext cx="1261" cy="770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957" name="Rectangle 5">
              <a:extLst>
                <a:ext uri="{FF2B5EF4-FFF2-40B4-BE49-F238E27FC236}">
                  <a16:creationId xmlns:a16="http://schemas.microsoft.com/office/drawing/2014/main" id="{A10C50ED-71BF-2C4E-29C3-00DC6F347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729"/>
              <a:ext cx="1261" cy="770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958" name="Rectangle 6">
              <a:extLst>
                <a:ext uri="{FF2B5EF4-FFF2-40B4-BE49-F238E27FC236}">
                  <a16:creationId xmlns:a16="http://schemas.microsoft.com/office/drawing/2014/main" id="{8FB73525-17C5-1607-961E-5FFB1749F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341"/>
              <a:ext cx="1261" cy="308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959" name="Rectangle 7">
              <a:extLst>
                <a:ext uri="{FF2B5EF4-FFF2-40B4-BE49-F238E27FC236}">
                  <a16:creationId xmlns:a16="http://schemas.microsoft.com/office/drawing/2014/main" id="{6108BF26-A964-CA43-D87D-644995CE3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" y="1015"/>
              <a:ext cx="1261" cy="256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3960" name="Rectangle 8">
              <a:extLst>
                <a:ext uri="{FF2B5EF4-FFF2-40B4-BE49-F238E27FC236}">
                  <a16:creationId xmlns:a16="http://schemas.microsoft.com/office/drawing/2014/main" id="{D61A4CC1-97D8-3CD0-1A0B-87ABB56F6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" y="816"/>
              <a:ext cx="1261" cy="129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3961" name="Rectangle 9">
            <a:extLst>
              <a:ext uri="{FF2B5EF4-FFF2-40B4-BE49-F238E27FC236}">
                <a16:creationId xmlns:a16="http://schemas.microsoft.com/office/drawing/2014/main" id="{E133B4AB-5DFD-C0E1-1177-CE8BC1553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600200"/>
            <a:ext cx="5410200" cy="381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7350" indent="-5143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716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859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431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00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57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14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30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Advantages</a:t>
            </a: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Hemat pada biaya produksi dan pemasaran. </a:t>
            </a: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30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Disadvantages</a:t>
            </a:r>
            <a:r>
              <a:rPr lang="en-US" altLang="en-US" sz="3000" i="1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Unimaginative product offerings	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Perush lebih rentan untuk bersaing 	</a:t>
            </a:r>
          </a:p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53962" name="Oval 10">
            <a:extLst>
              <a:ext uri="{FF2B5EF4-FFF2-40B4-BE49-F238E27FC236}">
                <a16:creationId xmlns:a16="http://schemas.microsoft.com/office/drawing/2014/main" id="{8F165F98-08FE-78A9-D257-24831A94C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961" grpId="0" build="p" bldLvl="2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46DEA77A-94DE-33FB-FD54-7B1FC7F16E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2325CB1-2E3B-D2A4-F114-ED4AFA4EB5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A8EE42-1183-4279-875F-2DE881A13635}" type="slidenum">
              <a:rPr lang="en-US" altLang="en-US"/>
              <a:pPr/>
              <a:t>42</a:t>
            </a:fld>
            <a:endParaRPr lang="en-US" altLang="en-US"/>
          </a:p>
        </p:txBody>
      </p:sp>
      <p:sp>
        <p:nvSpPr>
          <p:cNvPr id="256002" name="Rectangle 2">
            <a:extLst>
              <a:ext uri="{FF2B5EF4-FFF2-40B4-BE49-F238E27FC236}">
                <a16:creationId xmlns:a16="http://schemas.microsoft.com/office/drawing/2014/main" id="{29795E43-C091-1637-B396-13D6D9666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Concentrated </a:t>
            </a:r>
            <a:br>
              <a:rPr lang="en-US" altLang="en-US"/>
            </a:br>
            <a:r>
              <a:rPr lang="en-US" altLang="en-US"/>
              <a:t>Targeting Strategy</a:t>
            </a:r>
          </a:p>
        </p:txBody>
      </p:sp>
      <p:sp>
        <p:nvSpPr>
          <p:cNvPr id="256003" name="AutoShape 3">
            <a:extLst>
              <a:ext uri="{FF2B5EF4-FFF2-40B4-BE49-F238E27FC236}">
                <a16:creationId xmlns:a16="http://schemas.microsoft.com/office/drawing/2014/main" id="{0EE6BF8E-1C65-9303-D6DE-D7EBBF53C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56004" name="Rectangle 4">
            <a:extLst>
              <a:ext uri="{FF2B5EF4-FFF2-40B4-BE49-F238E27FC236}">
                <a16:creationId xmlns:a16="http://schemas.microsoft.com/office/drawing/2014/main" id="{635BA88E-4E47-E10C-2079-C4A9A218D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667000"/>
            <a:ext cx="4953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Suatu strategi yang digunakan untuk memilih satu segmen dari pasar dalam upaya membidik pemasaran. </a:t>
            </a:r>
          </a:p>
        </p:txBody>
      </p:sp>
      <p:sp>
        <p:nvSpPr>
          <p:cNvPr id="256005" name="Oval 5">
            <a:extLst>
              <a:ext uri="{FF2B5EF4-FFF2-40B4-BE49-F238E27FC236}">
                <a16:creationId xmlns:a16="http://schemas.microsoft.com/office/drawing/2014/main" id="{13C21633-341C-2573-507B-B03E4F8EA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341D120-496D-C46B-348D-A2A897827B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7F83528-7632-5DE9-9AB0-CA08082E06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569D70B-3FBE-471F-9824-A9D44FDD15DB}" type="slidenum">
              <a:rPr lang="en-US" altLang="en-US"/>
              <a:pPr/>
              <a:t>43</a:t>
            </a:fld>
            <a:endParaRPr lang="en-US" altLang="en-US"/>
          </a:p>
        </p:txBody>
      </p:sp>
      <p:sp>
        <p:nvSpPr>
          <p:cNvPr id="258050" name="Rectangle 2">
            <a:extLst>
              <a:ext uri="{FF2B5EF4-FFF2-40B4-BE49-F238E27FC236}">
                <a16:creationId xmlns:a16="http://schemas.microsoft.com/office/drawing/2014/main" id="{3ABBB972-82F3-80D9-0FDA-67A5B4DFCD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Niche</a:t>
            </a:r>
          </a:p>
        </p:txBody>
      </p:sp>
      <p:sp>
        <p:nvSpPr>
          <p:cNvPr id="258051" name="AutoShape 3">
            <a:extLst>
              <a:ext uri="{FF2B5EF4-FFF2-40B4-BE49-F238E27FC236}">
                <a16:creationId xmlns:a16="http://schemas.microsoft.com/office/drawing/2014/main" id="{A78516D4-D123-4C86-B386-763C7F90D3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58052" name="Rectangle 4">
            <a:extLst>
              <a:ext uri="{FF2B5EF4-FFF2-40B4-BE49-F238E27FC236}">
                <a16:creationId xmlns:a16="http://schemas.microsoft.com/office/drawing/2014/main" id="{20D23D61-56D2-26DB-1005-8B5A3CBCF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667000"/>
            <a:ext cx="4953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Satu segmen dari suatu pasar.</a:t>
            </a:r>
          </a:p>
        </p:txBody>
      </p:sp>
      <p:sp>
        <p:nvSpPr>
          <p:cNvPr id="258053" name="Oval 5">
            <a:extLst>
              <a:ext uri="{FF2B5EF4-FFF2-40B4-BE49-F238E27FC236}">
                <a16:creationId xmlns:a16="http://schemas.microsoft.com/office/drawing/2014/main" id="{0410F6AA-B50A-872E-D8C3-2EAD6988D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4530EEB0-AE11-8D50-2FDF-E6BE54CE3B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79113DB-4701-F40A-45B9-1D7E3C0787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0F4B90-9740-4BF4-A5BA-2845FA15D4D8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A27CFAE7-ADD5-7FEA-5D11-48F02C8E2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Concentrated </a:t>
            </a:r>
            <a:br>
              <a:rPr lang="en-US" altLang="en-US"/>
            </a:br>
            <a:r>
              <a:rPr lang="en-US" altLang="en-US"/>
              <a:t>Targeting Strategy</a:t>
            </a:r>
          </a:p>
        </p:txBody>
      </p:sp>
      <p:grpSp>
        <p:nvGrpSpPr>
          <p:cNvPr id="257027" name="Group 3">
            <a:extLst>
              <a:ext uri="{FF2B5EF4-FFF2-40B4-BE49-F238E27FC236}">
                <a16:creationId xmlns:a16="http://schemas.microsoft.com/office/drawing/2014/main" id="{FA941825-5324-5641-D337-F57D66302010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676400"/>
            <a:ext cx="2001838" cy="4038600"/>
            <a:chOff x="432" y="818"/>
            <a:chExt cx="1261" cy="2544"/>
          </a:xfrm>
        </p:grpSpPr>
        <p:sp>
          <p:nvSpPr>
            <p:cNvPr id="257028" name="Rectangle 4">
              <a:extLst>
                <a:ext uri="{FF2B5EF4-FFF2-40B4-BE49-F238E27FC236}">
                  <a16:creationId xmlns:a16="http://schemas.microsoft.com/office/drawing/2014/main" id="{0BCDFE76-7F9A-9A2D-3D30-67FF6AD2A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592"/>
              <a:ext cx="1261" cy="77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29" name="Rectangle 5">
              <a:extLst>
                <a:ext uri="{FF2B5EF4-FFF2-40B4-BE49-F238E27FC236}">
                  <a16:creationId xmlns:a16="http://schemas.microsoft.com/office/drawing/2014/main" id="{748223E8-DA4B-0A6E-41FE-91C0F1476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731"/>
              <a:ext cx="1261" cy="770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30" name="Rectangle 6">
              <a:extLst>
                <a:ext uri="{FF2B5EF4-FFF2-40B4-BE49-F238E27FC236}">
                  <a16:creationId xmlns:a16="http://schemas.microsoft.com/office/drawing/2014/main" id="{0FE7999F-58F5-3744-1042-EC433B649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343"/>
              <a:ext cx="1261" cy="308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31" name="Rectangle 7">
              <a:extLst>
                <a:ext uri="{FF2B5EF4-FFF2-40B4-BE49-F238E27FC236}">
                  <a16:creationId xmlns:a16="http://schemas.microsoft.com/office/drawing/2014/main" id="{1013EB4E-AF70-EBC6-4987-862FF9A36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1017"/>
              <a:ext cx="1261" cy="256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7032" name="Rectangle 8">
              <a:extLst>
                <a:ext uri="{FF2B5EF4-FFF2-40B4-BE49-F238E27FC236}">
                  <a16:creationId xmlns:a16="http://schemas.microsoft.com/office/drawing/2014/main" id="{733C3669-7306-6FE5-D756-82BC5CF7E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818"/>
              <a:ext cx="1261" cy="129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7033" name="Rectangle 9">
            <a:extLst>
              <a:ext uri="{FF2B5EF4-FFF2-40B4-BE49-F238E27FC236}">
                <a16:creationId xmlns:a16="http://schemas.microsoft.com/office/drawing/2014/main" id="{AD1C02AE-3773-510A-CBE5-ADC24B5E1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1458913"/>
            <a:ext cx="6324600" cy="424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7350" indent="-5143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716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859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431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00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57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14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30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Advantages</a:t>
            </a:r>
            <a:r>
              <a:rPr lang="en-US" altLang="en-US" sz="3000" i="1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>
                <a:solidFill>
                  <a:schemeClr val="bg1"/>
                </a:solidFill>
                <a:latin typeface="Arial" panose="020B0604020202020204" pitchFamily="34" charset="0"/>
              </a:rPr>
              <a:t>Konsentrasi terhadap sumber daya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>
                <a:solidFill>
                  <a:schemeClr val="bg1"/>
                </a:solidFill>
                <a:latin typeface="Arial" panose="020B0604020202020204" pitchFamily="34" charset="0"/>
              </a:rPr>
              <a:t>Menetapkan segmen secara sempit. 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>
                <a:solidFill>
                  <a:schemeClr val="bg1"/>
                </a:solidFill>
                <a:latin typeface="Arial" panose="020B0604020202020204" pitchFamily="34" charset="0"/>
              </a:rPr>
              <a:t>Perusahaan kecil dapat bersaing. 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>
                <a:solidFill>
                  <a:schemeClr val="bg1"/>
                </a:solidFill>
                <a:latin typeface="Arial" panose="020B0604020202020204" pitchFamily="34" charset="0"/>
              </a:rPr>
              <a:t>Strong positioning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endParaRPr lang="en-US" altLang="en-US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30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Disadvantages</a:t>
            </a:r>
            <a:r>
              <a:rPr lang="en-US" altLang="en-US" sz="3000" i="1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>
                <a:solidFill>
                  <a:schemeClr val="bg1"/>
                </a:solidFill>
                <a:latin typeface="Arial" panose="020B0604020202020204" pitchFamily="34" charset="0"/>
              </a:rPr>
              <a:t>Segment terlalu kecil, or changing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>
                <a:solidFill>
                  <a:schemeClr val="bg1"/>
                </a:solidFill>
                <a:latin typeface="Arial" panose="020B0604020202020204" pitchFamily="34" charset="0"/>
              </a:rPr>
              <a:t>Kompetitor besar kemungkinan mamasarkan pada segmen niche (ceruk) 	</a:t>
            </a:r>
          </a:p>
        </p:txBody>
      </p:sp>
      <p:sp>
        <p:nvSpPr>
          <p:cNvPr id="257034" name="Oval 10">
            <a:extLst>
              <a:ext uri="{FF2B5EF4-FFF2-40B4-BE49-F238E27FC236}">
                <a16:creationId xmlns:a16="http://schemas.microsoft.com/office/drawing/2014/main" id="{F90252A4-935C-5CD3-2A91-5777C542C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0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33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0BDF4F7-65CE-DF46-FCB1-C3711807AA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F4659D-C6E6-59AE-7E5D-68D755DB71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DF5790-B93E-4BAC-BEB2-E55AFA25BEE7}" type="slidenum">
              <a:rPr lang="en-US" altLang="en-US"/>
              <a:pPr/>
              <a:t>45</a:t>
            </a:fld>
            <a:endParaRPr lang="en-US" altLang="en-US"/>
          </a:p>
        </p:txBody>
      </p:sp>
      <p:sp>
        <p:nvSpPr>
          <p:cNvPr id="259074" name="Rectangle 2">
            <a:extLst>
              <a:ext uri="{FF2B5EF4-FFF2-40B4-BE49-F238E27FC236}">
                <a16:creationId xmlns:a16="http://schemas.microsoft.com/office/drawing/2014/main" id="{B3276B4C-48D6-66A2-D712-D6951E7C1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/>
              <a:t>Multisegment </a:t>
            </a:r>
            <a:br>
              <a:rPr lang="en-US" altLang="en-US"/>
            </a:br>
            <a:r>
              <a:rPr lang="en-US" altLang="en-US"/>
              <a:t>Targeting Strategy</a:t>
            </a:r>
          </a:p>
        </p:txBody>
      </p:sp>
      <p:sp>
        <p:nvSpPr>
          <p:cNvPr id="259075" name="AutoShape 3">
            <a:extLst>
              <a:ext uri="{FF2B5EF4-FFF2-40B4-BE49-F238E27FC236}">
                <a16:creationId xmlns:a16="http://schemas.microsoft.com/office/drawing/2014/main" id="{333A9C65-754D-8D37-559A-51C8733C7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59076" name="Rectangle 4">
            <a:extLst>
              <a:ext uri="{FF2B5EF4-FFF2-40B4-BE49-F238E27FC236}">
                <a16:creationId xmlns:a16="http://schemas.microsoft.com/office/drawing/2014/main" id="{95487683-248C-4B08-F683-80A902374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86000"/>
            <a:ext cx="4953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Strategi untuk memilih dua atau lebih segmen pasar dan mengembangkan bauran pemasaran tiap segmen.</a:t>
            </a:r>
          </a:p>
        </p:txBody>
      </p:sp>
      <p:sp>
        <p:nvSpPr>
          <p:cNvPr id="259077" name="Oval 5">
            <a:extLst>
              <a:ext uri="{FF2B5EF4-FFF2-40B4-BE49-F238E27FC236}">
                <a16:creationId xmlns:a16="http://schemas.microsoft.com/office/drawing/2014/main" id="{53E9267C-59AE-1362-4474-3BBBAACE9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BF3CF1F-BAD7-52AB-5BBD-D8C5A230B2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7C93763-B0E2-AE95-E7FC-052D450382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BFBDA04-F4C3-40FF-B751-10F664B73280}" type="slidenum">
              <a:rPr lang="en-US" altLang="en-US"/>
              <a:pPr/>
              <a:t>46</a:t>
            </a:fld>
            <a:endParaRPr lang="en-US" altLang="en-US"/>
          </a:p>
        </p:txBody>
      </p:sp>
      <p:grpSp>
        <p:nvGrpSpPr>
          <p:cNvPr id="260099" name="Group 3">
            <a:extLst>
              <a:ext uri="{FF2B5EF4-FFF2-40B4-BE49-F238E27FC236}">
                <a16:creationId xmlns:a16="http://schemas.microsoft.com/office/drawing/2014/main" id="{C5F44325-CD81-F1A6-8B9C-95D3529087C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676400"/>
            <a:ext cx="2020888" cy="4038600"/>
            <a:chOff x="3876" y="816"/>
            <a:chExt cx="1273" cy="2544"/>
          </a:xfrm>
        </p:grpSpPr>
        <p:sp>
          <p:nvSpPr>
            <p:cNvPr id="260100" name="Rectangle 4">
              <a:extLst>
                <a:ext uri="{FF2B5EF4-FFF2-40B4-BE49-F238E27FC236}">
                  <a16:creationId xmlns:a16="http://schemas.microsoft.com/office/drawing/2014/main" id="{0A206E7A-3555-CBA6-D89E-6528BF1DB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2590"/>
              <a:ext cx="1261" cy="770"/>
            </a:xfrm>
            <a:prstGeom prst="rect">
              <a:avLst/>
            </a:prstGeom>
            <a:solidFill>
              <a:srgbClr val="9900CC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101" name="Rectangle 5">
              <a:extLst>
                <a:ext uri="{FF2B5EF4-FFF2-40B4-BE49-F238E27FC236}">
                  <a16:creationId xmlns:a16="http://schemas.microsoft.com/office/drawing/2014/main" id="{2A795ACC-55BB-A197-6793-45D20D138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729"/>
              <a:ext cx="1261" cy="770"/>
            </a:xfrm>
            <a:prstGeom prst="rect">
              <a:avLst/>
            </a:prstGeom>
            <a:solidFill>
              <a:srgbClr val="5816FC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102" name="Rectangle 6">
              <a:extLst>
                <a:ext uri="{FF2B5EF4-FFF2-40B4-BE49-F238E27FC236}">
                  <a16:creationId xmlns:a16="http://schemas.microsoft.com/office/drawing/2014/main" id="{11CC28D8-AFF0-AB04-301B-F13F4D28D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341"/>
              <a:ext cx="1261" cy="308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103" name="Rectangle 7">
              <a:extLst>
                <a:ext uri="{FF2B5EF4-FFF2-40B4-BE49-F238E27FC236}">
                  <a16:creationId xmlns:a16="http://schemas.microsoft.com/office/drawing/2014/main" id="{9DCE8A47-BE92-547E-71B4-F39226028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" y="1015"/>
              <a:ext cx="1261" cy="256"/>
            </a:xfrm>
            <a:prstGeom prst="rect">
              <a:avLst/>
            </a:prstGeom>
            <a:solidFill>
              <a:srgbClr val="9234DB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0104" name="Rectangle 8">
              <a:extLst>
                <a:ext uri="{FF2B5EF4-FFF2-40B4-BE49-F238E27FC236}">
                  <a16:creationId xmlns:a16="http://schemas.microsoft.com/office/drawing/2014/main" id="{0A6362F9-D5A5-C610-99DD-921D08210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816"/>
              <a:ext cx="1261" cy="129"/>
            </a:xfrm>
            <a:prstGeom prst="rect">
              <a:avLst/>
            </a:prstGeom>
            <a:solidFill>
              <a:srgbClr val="00AE00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0105" name="Rectangle 9">
            <a:extLst>
              <a:ext uri="{FF2B5EF4-FFF2-40B4-BE49-F238E27FC236}">
                <a16:creationId xmlns:a16="http://schemas.microsoft.com/office/drawing/2014/main" id="{CD31A5FD-A5B1-1F58-370E-52D75AE12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001838"/>
            <a:ext cx="5410200" cy="346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028700" indent="-4572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657350" indent="-5143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716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8859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3431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800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2575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7147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30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Advantages</a:t>
            </a:r>
            <a:r>
              <a:rPr lang="en-US" altLang="en-US" sz="3000" i="1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Kesuksesan finansial yang tinggi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Economies of scale</a:t>
            </a:r>
            <a:b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30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Disadvantages</a:t>
            </a:r>
            <a:r>
              <a:rPr lang="en-US" altLang="en-US" sz="3000" i="1">
                <a:solidFill>
                  <a:schemeClr val="bg1"/>
                </a:solidFill>
                <a:latin typeface="Arial" panose="020B0604020202020204" pitchFamily="34" charset="0"/>
              </a:rPr>
              <a:t>: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Biaya tinggi</a:t>
            </a:r>
          </a:p>
          <a:p>
            <a:pPr lvl="1">
              <a:buClr>
                <a:schemeClr val="folHlink"/>
              </a:buClr>
              <a:buFont typeface="Wingdings" panose="05000000000000000000" pitchFamily="2" charset="2"/>
              <a:buChar char="u"/>
            </a:pPr>
            <a:r>
              <a:rPr lang="en-US" altLang="en-US" sz="2600">
                <a:solidFill>
                  <a:schemeClr val="bg1"/>
                </a:solidFill>
                <a:latin typeface="Arial" panose="020B0604020202020204" pitchFamily="34" charset="0"/>
              </a:rPr>
              <a:t>Cannibalization</a:t>
            </a:r>
          </a:p>
          <a:p>
            <a:pPr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en-US" altLang="en-US" sz="26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0106" name="Rectangle 10">
            <a:extLst>
              <a:ext uri="{FF2B5EF4-FFF2-40B4-BE49-F238E27FC236}">
                <a16:creationId xmlns:a16="http://schemas.microsoft.com/office/drawing/2014/main" id="{85A8AB6B-88B3-D339-7983-198B3EB30E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noFill/>
          <a:ln/>
        </p:spPr>
        <p:txBody>
          <a:bodyPr/>
          <a:lstStyle/>
          <a:p>
            <a:r>
              <a:rPr lang="en-US" altLang="en-US"/>
              <a:t>Multisegment </a:t>
            </a:r>
            <a:br>
              <a:rPr lang="en-US" altLang="en-US"/>
            </a:br>
            <a:r>
              <a:rPr lang="en-US" altLang="en-US"/>
              <a:t>Targeting Strategy</a:t>
            </a:r>
          </a:p>
        </p:txBody>
      </p:sp>
      <p:sp>
        <p:nvSpPr>
          <p:cNvPr id="260107" name="Oval 11">
            <a:extLst>
              <a:ext uri="{FF2B5EF4-FFF2-40B4-BE49-F238E27FC236}">
                <a16:creationId xmlns:a16="http://schemas.microsoft.com/office/drawing/2014/main" id="{4B1B91FC-6212-4C49-F359-890B96E82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1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5" grpId="0" build="p" bldLvl="2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3FE51D1-42B0-1173-0B6F-B5C3EA9B19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099F0F2-E9D2-E5F7-15DE-CEE2207179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889200-A504-4B84-9064-0157BA1DB7C1}" type="slidenum">
              <a:rPr lang="en-US" altLang="en-US"/>
              <a:pPr/>
              <a:t>47</a:t>
            </a:fld>
            <a:endParaRPr lang="en-US" altLang="en-US"/>
          </a:p>
        </p:txBody>
      </p:sp>
      <p:sp>
        <p:nvSpPr>
          <p:cNvPr id="261122" name="Rectangle 2">
            <a:extLst>
              <a:ext uri="{FF2B5EF4-FFF2-40B4-BE49-F238E27FC236}">
                <a16:creationId xmlns:a16="http://schemas.microsoft.com/office/drawing/2014/main" id="{266186BF-1459-B968-D69E-839277D597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Costs of Multisegment Targeting</a:t>
            </a:r>
          </a:p>
        </p:txBody>
      </p:sp>
      <p:grpSp>
        <p:nvGrpSpPr>
          <p:cNvPr id="261134" name="Group 14">
            <a:extLst>
              <a:ext uri="{FF2B5EF4-FFF2-40B4-BE49-F238E27FC236}">
                <a16:creationId xmlns:a16="http://schemas.microsoft.com/office/drawing/2014/main" id="{86856834-725D-54AE-3274-3A3CA1BEC4B8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524000"/>
            <a:ext cx="7848600" cy="4724400"/>
            <a:chOff x="336" y="960"/>
            <a:chExt cx="4944" cy="2976"/>
          </a:xfrm>
        </p:grpSpPr>
        <p:sp>
          <p:nvSpPr>
            <p:cNvPr id="261125" name="Rectangle 5">
              <a:extLst>
                <a:ext uri="{FF2B5EF4-FFF2-40B4-BE49-F238E27FC236}">
                  <a16:creationId xmlns:a16="http://schemas.microsoft.com/office/drawing/2014/main" id="{5B259B62-0FD3-7D3C-AA81-2FB44338B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960"/>
              <a:ext cx="4944" cy="2976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hlink">
                    <a:gamma/>
                    <a:shade val="76078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61126" name="Rectangle 6">
              <a:extLst>
                <a:ext uri="{FF2B5EF4-FFF2-40B4-BE49-F238E27FC236}">
                  <a16:creationId xmlns:a16="http://schemas.microsoft.com/office/drawing/2014/main" id="{FCC7F864-6CAC-17CC-6B3E-681368F78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108"/>
              <a:ext cx="3771" cy="26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685800" indent="-6858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800100"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algn="l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Product design costs</a:t>
              </a:r>
              <a:br>
                <a:rPr lang="en-US" altLang="en-US" sz="2800">
                  <a:latin typeface="Arial" panose="020B0604020202020204" pitchFamily="34" charset="0"/>
                </a:rPr>
              </a:br>
              <a:endParaRPr lang="en-US" altLang="en-US" sz="2800">
                <a:latin typeface="Arial" panose="020B0604020202020204" pitchFamily="34" charset="0"/>
              </a:endParaRPr>
            </a:p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Production costs</a:t>
              </a:r>
              <a:br>
                <a:rPr lang="en-US" altLang="en-US" sz="2800">
                  <a:latin typeface="Arial" panose="020B0604020202020204" pitchFamily="34" charset="0"/>
                </a:rPr>
              </a:br>
              <a:endParaRPr lang="en-US" altLang="en-US" sz="2800">
                <a:latin typeface="Arial" panose="020B0604020202020204" pitchFamily="34" charset="0"/>
              </a:endParaRPr>
            </a:p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Promotion costs</a:t>
              </a:r>
              <a:br>
                <a:rPr lang="en-US" altLang="en-US" sz="2800">
                  <a:latin typeface="Arial" panose="020B0604020202020204" pitchFamily="34" charset="0"/>
                </a:rPr>
              </a:br>
              <a:endParaRPr lang="en-US" altLang="en-US" sz="2800">
                <a:latin typeface="Arial" panose="020B0604020202020204" pitchFamily="34" charset="0"/>
              </a:endParaRPr>
            </a:p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Inventory costs</a:t>
              </a:r>
              <a:br>
                <a:rPr lang="en-US" altLang="en-US" sz="2800">
                  <a:latin typeface="Arial" panose="020B0604020202020204" pitchFamily="34" charset="0"/>
                </a:rPr>
              </a:br>
              <a:endParaRPr lang="en-US" altLang="en-US" sz="2800">
                <a:latin typeface="Arial" panose="020B0604020202020204" pitchFamily="34" charset="0"/>
              </a:endParaRPr>
            </a:p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Marketing research costs</a:t>
              </a:r>
              <a:br>
                <a:rPr lang="en-US" altLang="en-US" sz="2800">
                  <a:latin typeface="Arial" panose="020B0604020202020204" pitchFamily="34" charset="0"/>
                </a:rPr>
              </a:br>
              <a:endParaRPr lang="en-US" altLang="en-US" sz="2800">
                <a:latin typeface="Arial" panose="020B0604020202020204" pitchFamily="34" charset="0"/>
              </a:endParaRPr>
            </a:p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Management costs</a:t>
              </a:r>
              <a:br>
                <a:rPr lang="en-US" altLang="en-US" sz="2800">
                  <a:latin typeface="Arial" panose="020B0604020202020204" pitchFamily="34" charset="0"/>
                </a:rPr>
              </a:br>
              <a:endParaRPr lang="en-US" altLang="en-US" sz="2800">
                <a:latin typeface="Arial" panose="020B0604020202020204" pitchFamily="34" charset="0"/>
              </a:endParaRPr>
            </a:p>
            <a:p>
              <a:pPr>
                <a:lnSpc>
                  <a:spcPct val="75000"/>
                </a:lnSpc>
                <a:buClr>
                  <a:srgbClr val="22F836"/>
                </a:buClr>
                <a:buSzPct val="150000"/>
                <a:buFontTx/>
                <a:buChar char="$"/>
              </a:pPr>
              <a:r>
                <a:rPr lang="en-US" altLang="en-US" sz="2800">
                  <a:latin typeface="Arial" panose="020B0604020202020204" pitchFamily="34" charset="0"/>
                </a:rPr>
                <a:t>Cannibalization</a:t>
              </a:r>
            </a:p>
          </p:txBody>
        </p:sp>
        <p:grpSp>
          <p:nvGrpSpPr>
            <p:cNvPr id="261127" name="Group 7">
              <a:extLst>
                <a:ext uri="{FF2B5EF4-FFF2-40B4-BE49-F238E27FC236}">
                  <a16:creationId xmlns:a16="http://schemas.microsoft.com/office/drawing/2014/main" id="{4D6D1038-F7C6-C619-7692-63D133C0EC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1213"/>
              <a:ext cx="1273" cy="2391"/>
              <a:chOff x="3876" y="816"/>
              <a:chExt cx="1273" cy="2544"/>
            </a:xfrm>
          </p:grpSpPr>
          <p:sp>
            <p:nvSpPr>
              <p:cNvPr id="261128" name="Rectangle 8">
                <a:extLst>
                  <a:ext uri="{FF2B5EF4-FFF2-40B4-BE49-F238E27FC236}">
                    <a16:creationId xmlns:a16="http://schemas.microsoft.com/office/drawing/2014/main" id="{CE63AF2A-B2B6-9737-84A9-116E94981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2590"/>
                <a:ext cx="1261" cy="770"/>
              </a:xfrm>
              <a:prstGeom prst="rect">
                <a:avLst/>
              </a:prstGeom>
              <a:solidFill>
                <a:srgbClr val="9900CC"/>
              </a:solidFill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4D4D4D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1129" name="Rectangle 9">
                <a:extLst>
                  <a:ext uri="{FF2B5EF4-FFF2-40B4-BE49-F238E27FC236}">
                    <a16:creationId xmlns:a16="http://schemas.microsoft.com/office/drawing/2014/main" id="{A1E8A322-0407-81EB-859E-B597534E6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1729"/>
                <a:ext cx="1261" cy="770"/>
              </a:xfrm>
              <a:prstGeom prst="rect">
                <a:avLst/>
              </a:prstGeom>
              <a:solidFill>
                <a:srgbClr val="5816FC"/>
              </a:solidFill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4D4D4D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1130" name="Rectangle 10">
                <a:extLst>
                  <a:ext uri="{FF2B5EF4-FFF2-40B4-BE49-F238E27FC236}">
                    <a16:creationId xmlns:a16="http://schemas.microsoft.com/office/drawing/2014/main" id="{AB0F1C30-A3A5-A26E-FA84-E10E12956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1341"/>
                <a:ext cx="1261" cy="308"/>
              </a:xfrm>
              <a:prstGeom prst="rect">
                <a:avLst/>
              </a:prstGeom>
              <a:solidFill>
                <a:srgbClr val="00AE00"/>
              </a:solidFill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4D4D4D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1131" name="Rectangle 11">
                <a:extLst>
                  <a:ext uri="{FF2B5EF4-FFF2-40B4-BE49-F238E27FC236}">
                    <a16:creationId xmlns:a16="http://schemas.microsoft.com/office/drawing/2014/main" id="{9824A268-7E4C-7C21-2BB0-9A720E04F1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1015"/>
                <a:ext cx="1261" cy="256"/>
              </a:xfrm>
              <a:prstGeom prst="rect">
                <a:avLst/>
              </a:prstGeom>
              <a:solidFill>
                <a:srgbClr val="9234DB"/>
              </a:solidFill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4D4D4D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1132" name="Rectangle 12">
                <a:extLst>
                  <a:ext uri="{FF2B5EF4-FFF2-40B4-BE49-F238E27FC236}">
                    <a16:creationId xmlns:a16="http://schemas.microsoft.com/office/drawing/2014/main" id="{2CB332A2-FA56-F511-7272-6F675AB63C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8" y="816"/>
                <a:ext cx="1261" cy="129"/>
              </a:xfrm>
              <a:prstGeom prst="rect">
                <a:avLst/>
              </a:prstGeom>
              <a:solidFill>
                <a:srgbClr val="00AE00"/>
              </a:solidFill>
              <a:ln w="12700">
                <a:solidFill>
                  <a:srgbClr val="5F5F5F"/>
                </a:solidFill>
                <a:miter lim="800000"/>
                <a:headEnd/>
                <a:tailEnd/>
              </a:ln>
              <a:effectLst>
                <a:outerShdw dist="89803" dir="2700000" algn="ctr" rotWithShape="0">
                  <a:srgbClr val="4D4D4D"/>
                </a:outerShdw>
              </a:effec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1135" name="AutoShape 15">
            <a:extLst>
              <a:ext uri="{FF2B5EF4-FFF2-40B4-BE49-F238E27FC236}">
                <a16:creationId xmlns:a16="http://schemas.microsoft.com/office/drawing/2014/main" id="{4BEB85E6-B39E-40F6-3F43-6FBC19C3A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62600"/>
            <a:ext cx="990600" cy="3937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99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550" tIns="41275" rIns="82550" bIns="41275" anchor="ctr"/>
          <a:lstStyle/>
          <a:p>
            <a:endParaRPr lang="en-US"/>
          </a:p>
        </p:txBody>
      </p:sp>
      <p:sp>
        <p:nvSpPr>
          <p:cNvPr id="261136" name="Oval 16">
            <a:extLst>
              <a:ext uri="{FF2B5EF4-FFF2-40B4-BE49-F238E27FC236}">
                <a16:creationId xmlns:a16="http://schemas.microsoft.com/office/drawing/2014/main" id="{1AB51089-6BBB-AC38-7DCA-C03E6D3C4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8668447-2348-85E5-18F1-E1082D5315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38D467D-F937-9088-A62B-57B02FF893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32BF8A9-9223-4A77-83DC-C43A8D4A9E94}" type="slidenum">
              <a:rPr lang="en-US" altLang="en-US"/>
              <a:pPr/>
              <a:t>48</a:t>
            </a:fld>
            <a:endParaRPr lang="en-US" altLang="en-US"/>
          </a:p>
        </p:txBody>
      </p:sp>
      <p:sp>
        <p:nvSpPr>
          <p:cNvPr id="262146" name="Rectangle 2">
            <a:extLst>
              <a:ext uri="{FF2B5EF4-FFF2-40B4-BE49-F238E27FC236}">
                <a16:creationId xmlns:a16="http://schemas.microsoft.com/office/drawing/2014/main" id="{70425966-7916-064E-FED7-28DDDF9DA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Cannibalization</a:t>
            </a:r>
          </a:p>
        </p:txBody>
      </p:sp>
      <p:sp>
        <p:nvSpPr>
          <p:cNvPr id="262147" name="AutoShape 3">
            <a:extLst>
              <a:ext uri="{FF2B5EF4-FFF2-40B4-BE49-F238E27FC236}">
                <a16:creationId xmlns:a16="http://schemas.microsoft.com/office/drawing/2014/main" id="{8AA385D9-FCC0-1554-970B-1438C340A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62148" name="Rectangle 4">
            <a:extLst>
              <a:ext uri="{FF2B5EF4-FFF2-40B4-BE49-F238E27FC236}">
                <a16:creationId xmlns:a16="http://schemas.microsoft.com/office/drawing/2014/main" id="{60A63EC3-F078-18BD-9728-C4196DFEB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86000"/>
            <a:ext cx="4953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Situasi yang terjadi ketika penjualan produk baru memotong penjualan produk perusahaan yang sedang eksis.</a:t>
            </a:r>
          </a:p>
        </p:txBody>
      </p:sp>
      <p:sp>
        <p:nvSpPr>
          <p:cNvPr id="262149" name="Oval 5">
            <a:extLst>
              <a:ext uri="{FF2B5EF4-FFF2-40B4-BE49-F238E27FC236}">
                <a16:creationId xmlns:a16="http://schemas.microsoft.com/office/drawing/2014/main" id="{CD5B5A12-44EB-1A8E-D39B-29D0CD782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00CC99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67D67B3-33BD-99E7-A76B-2E703F7223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B2B7191-BF51-492C-C853-CA10B77E09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8F1005-5DAF-49C5-96BA-83B1B3BD2939}" type="slidenum">
              <a:rPr lang="en-US" altLang="en-US"/>
              <a:pPr/>
              <a:t>49</a:t>
            </a:fld>
            <a:endParaRPr lang="en-US" altLang="en-US"/>
          </a:p>
        </p:txBody>
      </p:sp>
      <p:sp>
        <p:nvSpPr>
          <p:cNvPr id="218114" name="Rectangle 2">
            <a:extLst>
              <a:ext uri="{FF2B5EF4-FFF2-40B4-BE49-F238E27FC236}">
                <a16:creationId xmlns:a16="http://schemas.microsoft.com/office/drawing/2014/main" id="{71CA5D4A-AD79-839D-764C-ACE184173A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218116" name="Rectangle 4">
            <a:extLst>
              <a:ext uri="{FF2B5EF4-FFF2-40B4-BE49-F238E27FC236}">
                <a16:creationId xmlns:a16="http://schemas.microsoft.com/office/drawing/2014/main" id="{1F9B2CA9-F527-0FB0-A1B7-B6DFD139A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2892425"/>
            <a:ext cx="8834438" cy="136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1275" rIns="82550" bIns="41275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Menjelaskan bagaimana dan mengapa perusahaan </a:t>
            </a:r>
          </a:p>
          <a:p>
            <a:pPr>
              <a:lnSpc>
                <a:spcPct val="100000"/>
              </a:lnSpc>
            </a:pP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Melaksanakan strategi positioning dan bagaimana</a:t>
            </a:r>
          </a:p>
          <a:p>
            <a:pPr>
              <a:lnSpc>
                <a:spcPct val="100000"/>
              </a:lnSpc>
            </a:pPr>
            <a:r>
              <a:rPr lang="en-US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Diferensiasi produk memainkan peranan</a:t>
            </a:r>
          </a:p>
        </p:txBody>
      </p:sp>
      <p:sp>
        <p:nvSpPr>
          <p:cNvPr id="218117" name="Oval 5">
            <a:extLst>
              <a:ext uri="{FF2B5EF4-FFF2-40B4-BE49-F238E27FC236}">
                <a16:creationId xmlns:a16="http://schemas.microsoft.com/office/drawing/2014/main" id="{BCE543D9-3F53-014B-06DB-DBD99B82D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F04EC9A-86B7-B686-C77D-0704F26F92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E517628-8642-42F5-CDF7-895813601B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A2DD9D9-BD46-47D5-B91F-360EA0866A95}" type="slidenum">
              <a:rPr lang="en-US" altLang="en-US"/>
              <a:pPr/>
              <a:t>50</a:t>
            </a:fld>
            <a:endParaRPr lang="en-US" altLang="en-US"/>
          </a:p>
        </p:txBody>
      </p:sp>
      <p:sp>
        <p:nvSpPr>
          <p:cNvPr id="263170" name="Rectangle 2">
            <a:extLst>
              <a:ext uri="{FF2B5EF4-FFF2-40B4-BE49-F238E27FC236}">
                <a16:creationId xmlns:a16="http://schemas.microsoft.com/office/drawing/2014/main" id="{9D55E585-39DE-533A-9DCA-A080DBA2B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Positioning</a:t>
            </a:r>
          </a:p>
        </p:txBody>
      </p:sp>
      <p:sp>
        <p:nvSpPr>
          <p:cNvPr id="263171" name="AutoShape 3">
            <a:extLst>
              <a:ext uri="{FF2B5EF4-FFF2-40B4-BE49-F238E27FC236}">
                <a16:creationId xmlns:a16="http://schemas.microsoft.com/office/drawing/2014/main" id="{9CC15C23-5F64-8B52-2D00-E430186BA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63172" name="Rectangle 4">
            <a:extLst>
              <a:ext uri="{FF2B5EF4-FFF2-40B4-BE49-F238E27FC236}">
                <a16:creationId xmlns:a16="http://schemas.microsoft.com/office/drawing/2014/main" id="{1B3998B3-E130-15A9-30F7-67FA35258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057400"/>
            <a:ext cx="4953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Mengembangkan bauran pemasaran yang khusus untuk mempengaruhi seluruh persepsi konsumen terhadap merek, lini produk, atau organisasi yang umum. </a:t>
            </a:r>
          </a:p>
        </p:txBody>
      </p:sp>
      <p:sp>
        <p:nvSpPr>
          <p:cNvPr id="263173" name="Oval 5">
            <a:extLst>
              <a:ext uri="{FF2B5EF4-FFF2-40B4-BE49-F238E27FC236}">
                <a16:creationId xmlns:a16="http://schemas.microsoft.com/office/drawing/2014/main" id="{1EF23507-E3D9-7966-E437-B10241C89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A26ED95-E44A-ED14-8A2D-E9A6DFF5F9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F5DC5F7-8964-507E-BE6E-85E4D85953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97BF7D-7330-4173-8426-BE9949AF2002}" type="slidenum">
              <a:rPr lang="en-US" altLang="en-US"/>
              <a:pPr/>
              <a:t>51</a:t>
            </a:fld>
            <a:endParaRPr lang="en-US" altLang="en-US"/>
          </a:p>
        </p:txBody>
      </p:sp>
      <p:sp>
        <p:nvSpPr>
          <p:cNvPr id="264194" name="Rectangle 2">
            <a:extLst>
              <a:ext uri="{FF2B5EF4-FFF2-40B4-BE49-F238E27FC236}">
                <a16:creationId xmlns:a16="http://schemas.microsoft.com/office/drawing/2014/main" id="{5588A05B-DFF6-BB91-0745-4A3FAFDD89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Posisi</a:t>
            </a:r>
          </a:p>
        </p:txBody>
      </p:sp>
      <p:sp>
        <p:nvSpPr>
          <p:cNvPr id="264195" name="AutoShape 3">
            <a:extLst>
              <a:ext uri="{FF2B5EF4-FFF2-40B4-BE49-F238E27FC236}">
                <a16:creationId xmlns:a16="http://schemas.microsoft.com/office/drawing/2014/main" id="{F1038CBB-E85D-DAC0-1A46-0DBBCDCDE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US" altLang="en-US" sz="2400">
              <a:solidFill>
                <a:schemeClr val="bg2"/>
              </a:solidFill>
            </a:endParaRPr>
          </a:p>
        </p:txBody>
      </p:sp>
      <p:sp>
        <p:nvSpPr>
          <p:cNvPr id="264196" name="Rectangle 4">
            <a:extLst>
              <a:ext uri="{FF2B5EF4-FFF2-40B4-BE49-F238E27FC236}">
                <a16:creationId xmlns:a16="http://schemas.microsoft.com/office/drawing/2014/main" id="{9E8DEB7D-6E02-D3F0-BFCD-92ACF5C43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057400"/>
            <a:ext cx="4953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Menempatkan produk, merek, atau sekelompok produk yang menempati dalam pikiran konsumen secara relatif dalam upaya persaingan. </a:t>
            </a:r>
          </a:p>
        </p:txBody>
      </p:sp>
      <p:sp>
        <p:nvSpPr>
          <p:cNvPr id="264197" name="Oval 5">
            <a:extLst>
              <a:ext uri="{FF2B5EF4-FFF2-40B4-BE49-F238E27FC236}">
                <a16:creationId xmlns:a16="http://schemas.microsoft.com/office/drawing/2014/main" id="{F8AE6D72-60F1-E5AB-CFE5-8E7A175C8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74F113FD-F648-3492-2EC6-51BA4717F2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2206869-9A52-1CD5-8FAB-EABAC24B6C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2F5A6A-A687-40AD-A9B9-359F557BB162}" type="slidenum">
              <a:rPr lang="en-US" altLang="en-US"/>
              <a:pPr/>
              <a:t>52</a:t>
            </a:fld>
            <a:endParaRPr lang="en-US" altLang="en-US"/>
          </a:p>
        </p:txBody>
      </p:sp>
      <p:sp>
        <p:nvSpPr>
          <p:cNvPr id="265218" name="Rectangle 2">
            <a:extLst>
              <a:ext uri="{FF2B5EF4-FFF2-40B4-BE49-F238E27FC236}">
                <a16:creationId xmlns:a16="http://schemas.microsoft.com/office/drawing/2014/main" id="{5D69193A-8683-4825-8892-E6D00734F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Effective Positioning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AC9A1DB7-5287-0619-B239-057326CF5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772400" cy="4114800"/>
          </a:xfrm>
        </p:spPr>
        <p:txBody>
          <a:bodyPr/>
          <a:lstStyle/>
          <a:p>
            <a:pPr marL="1028700" indent="-457200"/>
            <a:r>
              <a:rPr lang="en-US" altLang="en-US"/>
              <a:t>Penilaian posisi dari produk yang bersaing </a:t>
            </a:r>
            <a:br>
              <a:rPr lang="en-US" altLang="en-US"/>
            </a:br>
            <a:endParaRPr lang="en-US" altLang="en-US"/>
          </a:p>
          <a:p>
            <a:pPr marL="1028700" indent="-457200"/>
            <a:r>
              <a:rPr lang="en-US" altLang="en-US"/>
              <a:t>Menentukan dimensi / luas dari posisi tersebut </a:t>
            </a:r>
            <a:br>
              <a:rPr lang="en-US" altLang="en-US"/>
            </a:br>
            <a:endParaRPr lang="en-US" altLang="en-US"/>
          </a:p>
          <a:p>
            <a:pPr marL="1028700" indent="-457200"/>
            <a:r>
              <a:rPr lang="en-US" altLang="en-US"/>
              <a:t>Memilih posisi pasar yang efektif</a:t>
            </a:r>
          </a:p>
        </p:txBody>
      </p:sp>
      <p:sp>
        <p:nvSpPr>
          <p:cNvPr id="265221" name="AutoShape 5">
            <a:extLst>
              <a:ext uri="{FF2B5EF4-FFF2-40B4-BE49-F238E27FC236}">
                <a16:creationId xmlns:a16="http://schemas.microsoft.com/office/drawing/2014/main" id="{CA0F16C4-DBAE-5DB9-534E-216B317F06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133600"/>
            <a:ext cx="762000" cy="3505200"/>
          </a:xfrm>
          <a:prstGeom prst="downArrow">
            <a:avLst>
              <a:gd name="adj1" fmla="val 50000"/>
              <a:gd name="adj2" fmla="val 115000"/>
            </a:avLst>
          </a:prstGeom>
          <a:gradFill rotWithShape="0">
            <a:gsLst>
              <a:gs pos="0">
                <a:srgbClr val="008080"/>
              </a:gs>
              <a:gs pos="50000">
                <a:srgbClr val="00CC99"/>
              </a:gs>
              <a:gs pos="100000">
                <a:srgbClr val="008080"/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265223" name="Oval 7">
            <a:extLst>
              <a:ext uri="{FF2B5EF4-FFF2-40B4-BE49-F238E27FC236}">
                <a16:creationId xmlns:a16="http://schemas.microsoft.com/office/drawing/2014/main" id="{26E9F514-F46B-2097-8816-3480B4B1E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9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6A8BBF6-7A0D-128E-69E0-777892A50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37CD97B-286B-FB1A-E473-78897FA7A9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F1072C-B9DA-4639-A6D9-FABC798DABF8}" type="slidenum">
              <a:rPr lang="en-US" altLang="en-US"/>
              <a:pPr/>
              <a:t>53</a:t>
            </a:fld>
            <a:endParaRPr lang="en-US" altLang="en-US"/>
          </a:p>
        </p:txBody>
      </p:sp>
      <p:sp>
        <p:nvSpPr>
          <p:cNvPr id="266242" name="Rectangle 2">
            <a:extLst>
              <a:ext uri="{FF2B5EF4-FFF2-40B4-BE49-F238E27FC236}">
                <a16:creationId xmlns:a16="http://schemas.microsoft.com/office/drawing/2014/main" id="{DBEC8F4B-0703-FB62-F2DF-CD3FE1616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Product Differentiation</a:t>
            </a:r>
          </a:p>
        </p:txBody>
      </p:sp>
      <p:sp>
        <p:nvSpPr>
          <p:cNvPr id="266243" name="AutoShape 3">
            <a:extLst>
              <a:ext uri="{FF2B5EF4-FFF2-40B4-BE49-F238E27FC236}">
                <a16:creationId xmlns:a16="http://schemas.microsoft.com/office/drawing/2014/main" id="{13D943D0-D210-E547-D578-2A27D1FD3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GB" altLang="en-US" sz="2400">
              <a:solidFill>
                <a:schemeClr val="bg2"/>
              </a:solidFill>
            </a:endParaRPr>
          </a:p>
        </p:txBody>
      </p:sp>
      <p:sp>
        <p:nvSpPr>
          <p:cNvPr id="266244" name="Rectangle 4">
            <a:extLst>
              <a:ext uri="{FF2B5EF4-FFF2-40B4-BE49-F238E27FC236}">
                <a16:creationId xmlns:a16="http://schemas.microsoft.com/office/drawing/2014/main" id="{1D99533C-CAAE-7E59-5E0B-564E9B0C4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286000"/>
            <a:ext cx="4953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Suatu strategi positioning yang digunakan beberapa perusahaan untuk membedakan produk-produk mereka dari pesaingnya.</a:t>
            </a:r>
          </a:p>
        </p:txBody>
      </p:sp>
      <p:sp>
        <p:nvSpPr>
          <p:cNvPr id="266245" name="Oval 5">
            <a:extLst>
              <a:ext uri="{FF2B5EF4-FFF2-40B4-BE49-F238E27FC236}">
                <a16:creationId xmlns:a16="http://schemas.microsoft.com/office/drawing/2014/main" id="{AC048F52-35DA-BFA6-E5DD-D8D6D88E52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F357E73D-FB1A-FB0E-DFD5-C44FE21252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2255C31-98F2-E124-26D8-EC268EBD87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1EFB9B-B2DE-4BBF-A4F2-250A87DDFA31}" type="slidenum">
              <a:rPr lang="en-US" altLang="en-US"/>
              <a:pPr/>
              <a:t>54</a:t>
            </a:fld>
            <a:endParaRPr lang="en-US" altLang="en-US"/>
          </a:p>
        </p:txBody>
      </p:sp>
      <p:sp>
        <p:nvSpPr>
          <p:cNvPr id="267266" name="Rectangle 2">
            <a:extLst>
              <a:ext uri="{FF2B5EF4-FFF2-40B4-BE49-F238E27FC236}">
                <a16:creationId xmlns:a16="http://schemas.microsoft.com/office/drawing/2014/main" id="{E08322AA-A438-0A16-5F80-BB33F519B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Perceptual Mapping</a:t>
            </a:r>
          </a:p>
        </p:txBody>
      </p:sp>
      <p:sp>
        <p:nvSpPr>
          <p:cNvPr id="267267" name="AutoShape 3">
            <a:extLst>
              <a:ext uri="{FF2B5EF4-FFF2-40B4-BE49-F238E27FC236}">
                <a16:creationId xmlns:a16="http://schemas.microsoft.com/office/drawing/2014/main" id="{7B64BB77-6AD1-A176-28FF-6AD73B026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GB" altLang="en-US" sz="2400">
              <a:solidFill>
                <a:schemeClr val="bg2"/>
              </a:solidFill>
            </a:endParaRPr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9FFC5E4B-4AC2-A59C-CAE6-C1A05E6DF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057400"/>
            <a:ext cx="49530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Menunjukkan penampilan atau penggambaran,dalam dua atau lebih ukuran, lokasi produk, merek, atau kelompok produk di dalam benak konsumen.</a:t>
            </a:r>
          </a:p>
        </p:txBody>
      </p:sp>
      <p:sp>
        <p:nvSpPr>
          <p:cNvPr id="267269" name="Oval 5">
            <a:extLst>
              <a:ext uri="{FF2B5EF4-FFF2-40B4-BE49-F238E27FC236}">
                <a16:creationId xmlns:a16="http://schemas.microsoft.com/office/drawing/2014/main" id="{4F694CFC-62D7-0D49-583B-59DCECD0B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95746A6A-4A7D-901D-1D2D-D6925DE8CA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D616829-CA42-4AF0-442F-3B3CDE0E3B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D046635-6F97-4A8E-AEC0-F6D777EB6468}" type="slidenum">
              <a:rPr lang="en-US" altLang="en-US"/>
              <a:pPr/>
              <a:t>55</a:t>
            </a:fld>
            <a:endParaRPr lang="en-US" altLang="en-US"/>
          </a:p>
        </p:txBody>
      </p:sp>
      <p:sp>
        <p:nvSpPr>
          <p:cNvPr id="269314" name="Rectangle 2">
            <a:extLst>
              <a:ext uri="{FF2B5EF4-FFF2-40B4-BE49-F238E27FC236}">
                <a16:creationId xmlns:a16="http://schemas.microsoft.com/office/drawing/2014/main" id="{1D4C2E28-C7EB-9286-3661-59B672D65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Perceptual Mapping--Levi’s</a:t>
            </a:r>
          </a:p>
        </p:txBody>
      </p:sp>
      <p:sp>
        <p:nvSpPr>
          <p:cNvPr id="269315" name="Oval 3">
            <a:extLst>
              <a:ext uri="{FF2B5EF4-FFF2-40B4-BE49-F238E27FC236}">
                <a16:creationId xmlns:a16="http://schemas.microsoft.com/office/drawing/2014/main" id="{7EA2668B-8BD6-6F9A-C70F-D92BEC334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  <p:grpSp>
        <p:nvGrpSpPr>
          <p:cNvPr id="269326" name="Group 14">
            <a:extLst>
              <a:ext uri="{FF2B5EF4-FFF2-40B4-BE49-F238E27FC236}">
                <a16:creationId xmlns:a16="http://schemas.microsoft.com/office/drawing/2014/main" id="{34EC5148-9724-C42D-C138-DFEF2B8AE129}"/>
              </a:ext>
            </a:extLst>
          </p:cNvPr>
          <p:cNvGrpSpPr>
            <a:grpSpLocks/>
          </p:cNvGrpSpPr>
          <p:nvPr/>
        </p:nvGrpSpPr>
        <p:grpSpPr bwMode="auto">
          <a:xfrm>
            <a:off x="817563" y="1585913"/>
            <a:ext cx="7488237" cy="4622800"/>
            <a:chOff x="515" y="999"/>
            <a:chExt cx="4717" cy="2912"/>
          </a:xfrm>
        </p:grpSpPr>
        <p:sp>
          <p:nvSpPr>
            <p:cNvPr id="269317" name="Line 5">
              <a:extLst>
                <a:ext uri="{FF2B5EF4-FFF2-40B4-BE49-F238E27FC236}">
                  <a16:creationId xmlns:a16="http://schemas.microsoft.com/office/drawing/2014/main" id="{25DBA1D6-DA60-4294-929B-9BBAD044A1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9" y="2400"/>
              <a:ext cx="398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269325" name="Group 13">
              <a:extLst>
                <a:ext uri="{FF2B5EF4-FFF2-40B4-BE49-F238E27FC236}">
                  <a16:creationId xmlns:a16="http://schemas.microsoft.com/office/drawing/2014/main" id="{2061C7A3-9AAB-5FC1-5C50-15EA1715A3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5" y="999"/>
              <a:ext cx="4717" cy="2912"/>
              <a:chOff x="515" y="999"/>
              <a:chExt cx="4717" cy="2912"/>
            </a:xfrm>
          </p:grpSpPr>
          <p:sp>
            <p:nvSpPr>
              <p:cNvPr id="269316" name="Line 4">
                <a:extLst>
                  <a:ext uri="{FF2B5EF4-FFF2-40B4-BE49-F238E27FC236}">
                    <a16:creationId xmlns:a16="http://schemas.microsoft.com/office/drawing/2014/main" id="{4FD2E854-859B-250E-0D2E-4743FCF245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1219"/>
                <a:ext cx="0" cy="2413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69318" name="Text Box 6">
                <a:extLst>
                  <a:ext uri="{FF2B5EF4-FFF2-40B4-BE49-F238E27FC236}">
                    <a16:creationId xmlns:a16="http://schemas.microsoft.com/office/drawing/2014/main" id="{DA57ED05-6FC9-5061-BAF4-FAE8310CAB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79" y="999"/>
                <a:ext cx="1105" cy="274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5816F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buClr>
                    <a:schemeClr val="folHlink"/>
                  </a:buClr>
                  <a:buFont typeface="Wingdings" panose="05000000000000000000" pitchFamily="2" charset="2"/>
                  <a:buNone/>
                </a:pPr>
                <a:r>
                  <a:rPr lang="en-US" altLang="en-US" sz="25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High Price</a:t>
                </a:r>
              </a:p>
            </p:txBody>
          </p:sp>
          <p:sp>
            <p:nvSpPr>
              <p:cNvPr id="269319" name="Text Box 7">
                <a:extLst>
                  <a:ext uri="{FF2B5EF4-FFF2-40B4-BE49-F238E27FC236}">
                    <a16:creationId xmlns:a16="http://schemas.microsoft.com/office/drawing/2014/main" id="{46465B6D-5D1B-47DA-56DD-1C24DB8F8C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42" y="3637"/>
                <a:ext cx="1061" cy="274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5816F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buClr>
                    <a:schemeClr val="folHlink"/>
                  </a:buClr>
                  <a:buFont typeface="Wingdings" panose="05000000000000000000" pitchFamily="2" charset="2"/>
                  <a:buNone/>
                </a:pPr>
                <a:r>
                  <a:rPr lang="en-US" altLang="en-US" sz="25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Low Price</a:t>
                </a:r>
              </a:p>
            </p:txBody>
          </p:sp>
          <p:sp>
            <p:nvSpPr>
              <p:cNvPr id="269320" name="Text Box 8">
                <a:extLst>
                  <a:ext uri="{FF2B5EF4-FFF2-40B4-BE49-F238E27FC236}">
                    <a16:creationId xmlns:a16="http://schemas.microsoft.com/office/drawing/2014/main" id="{1B475920-A60E-0B3C-09CB-1358A5A6AE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 flipH="1">
                <a:off x="244" y="2279"/>
                <a:ext cx="816" cy="274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5816F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buClr>
                    <a:schemeClr val="folHlink"/>
                  </a:buClr>
                  <a:buFont typeface="Wingdings" panose="05000000000000000000" pitchFamily="2" charset="2"/>
                  <a:buNone/>
                </a:pPr>
                <a:r>
                  <a:rPr lang="en-US" altLang="en-US" sz="25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Classic</a:t>
                </a:r>
              </a:p>
            </p:txBody>
          </p:sp>
          <p:sp>
            <p:nvSpPr>
              <p:cNvPr id="269321" name="Text Box 9">
                <a:extLst>
                  <a:ext uri="{FF2B5EF4-FFF2-40B4-BE49-F238E27FC236}">
                    <a16:creationId xmlns:a16="http://schemas.microsoft.com/office/drawing/2014/main" id="{5C4F36EB-5A35-4C97-1C75-ACE9B0DC50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5400000">
                <a:off x="4609" y="2306"/>
                <a:ext cx="971" cy="274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5816FC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>
                <a:spAutoFit/>
              </a:bodyPr>
              <a:lstStyle/>
              <a:p>
                <a:pPr>
                  <a:buClr>
                    <a:schemeClr val="folHlink"/>
                  </a:buClr>
                  <a:buFont typeface="Wingdings" panose="05000000000000000000" pitchFamily="2" charset="2"/>
                  <a:buNone/>
                </a:pPr>
                <a:r>
                  <a:rPr lang="en-US" altLang="en-US" sz="25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Designer</a:t>
                </a:r>
              </a:p>
            </p:txBody>
          </p:sp>
        </p:grpSp>
      </p:grpSp>
      <p:grpSp>
        <p:nvGrpSpPr>
          <p:cNvPr id="269337" name="Group 25">
            <a:extLst>
              <a:ext uri="{FF2B5EF4-FFF2-40B4-BE49-F238E27FC236}">
                <a16:creationId xmlns:a16="http://schemas.microsoft.com/office/drawing/2014/main" id="{177C69B8-C9C0-D3BE-F9E0-9B8F30DE9AFD}"/>
              </a:ext>
            </a:extLst>
          </p:cNvPr>
          <p:cNvGrpSpPr>
            <a:grpSpLocks/>
          </p:cNvGrpSpPr>
          <p:nvPr/>
        </p:nvGrpSpPr>
        <p:grpSpPr bwMode="auto">
          <a:xfrm>
            <a:off x="6667500" y="5257800"/>
            <a:ext cx="2171700" cy="1219200"/>
            <a:chOff x="4200" y="3312"/>
            <a:chExt cx="1368" cy="768"/>
          </a:xfrm>
        </p:grpSpPr>
        <p:grpSp>
          <p:nvGrpSpPr>
            <p:cNvPr id="269336" name="Group 24">
              <a:extLst>
                <a:ext uri="{FF2B5EF4-FFF2-40B4-BE49-F238E27FC236}">
                  <a16:creationId xmlns:a16="http://schemas.microsoft.com/office/drawing/2014/main" id="{04C108F4-9765-79B9-C283-35EEB860A3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0" y="3312"/>
              <a:ext cx="1296" cy="768"/>
              <a:chOff x="4200" y="3312"/>
              <a:chExt cx="1296" cy="768"/>
            </a:xfrm>
          </p:grpSpPr>
          <p:sp>
            <p:nvSpPr>
              <p:cNvPr id="269329" name="Rectangle 17">
                <a:extLst>
                  <a:ext uri="{FF2B5EF4-FFF2-40B4-BE49-F238E27FC236}">
                    <a16:creationId xmlns:a16="http://schemas.microsoft.com/office/drawing/2014/main" id="{6CCCF53E-4B67-2B86-0301-1FB358A95A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0" y="3312"/>
                <a:ext cx="1296" cy="768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endParaRPr lang="en-US"/>
              </a:p>
            </p:txBody>
          </p:sp>
          <p:sp>
            <p:nvSpPr>
              <p:cNvPr id="269327" name="Rectangle 15">
                <a:extLst>
                  <a:ext uri="{FF2B5EF4-FFF2-40B4-BE49-F238E27FC236}">
                    <a16:creationId xmlns:a16="http://schemas.microsoft.com/office/drawing/2014/main" id="{94CE7A85-BE07-4E8B-06EA-45D2680E2F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4" y="3408"/>
                <a:ext cx="125" cy="192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endParaRPr lang="en-US"/>
              </a:p>
            </p:txBody>
          </p:sp>
          <p:sp>
            <p:nvSpPr>
              <p:cNvPr id="269328" name="Oval 16">
                <a:extLst>
                  <a:ext uri="{FF2B5EF4-FFF2-40B4-BE49-F238E27FC236}">
                    <a16:creationId xmlns:a16="http://schemas.microsoft.com/office/drawing/2014/main" id="{8846E5A0-7B4D-6BA0-845C-7F87FF5D55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4" y="3744"/>
                <a:ext cx="167" cy="192"/>
              </a:xfrm>
              <a:prstGeom prst="ellipse">
                <a:avLst/>
              </a:prstGeom>
              <a:solidFill>
                <a:srgbClr val="00CC99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>
                <a:outerShdw dist="71842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endParaRPr lang="en-US"/>
              </a:p>
            </p:txBody>
          </p:sp>
        </p:grpSp>
        <p:sp>
          <p:nvSpPr>
            <p:cNvPr id="269331" name="Text Box 19">
              <a:extLst>
                <a:ext uri="{FF2B5EF4-FFF2-40B4-BE49-F238E27FC236}">
                  <a16:creationId xmlns:a16="http://schemas.microsoft.com/office/drawing/2014/main" id="{2B630B4B-BC0E-5281-FF8E-5106C9A61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3450"/>
              <a:ext cx="1152" cy="4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 anchor="ctr" anchorCtr="1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2000"/>
                <a:t>Old product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/>
                <a:t>New product</a:t>
              </a:r>
            </a:p>
          </p:txBody>
        </p:sp>
      </p:grpSp>
      <p:grpSp>
        <p:nvGrpSpPr>
          <p:cNvPr id="269339" name="Group 27">
            <a:extLst>
              <a:ext uri="{FF2B5EF4-FFF2-40B4-BE49-F238E27FC236}">
                <a16:creationId xmlns:a16="http://schemas.microsoft.com/office/drawing/2014/main" id="{995CEEEB-4C62-7753-3C00-4F2F966FB947}"/>
              </a:ext>
            </a:extLst>
          </p:cNvPr>
          <p:cNvGrpSpPr>
            <a:grpSpLocks/>
          </p:cNvGrpSpPr>
          <p:nvPr/>
        </p:nvGrpSpPr>
        <p:grpSpPr bwMode="auto">
          <a:xfrm>
            <a:off x="6835775" y="1676400"/>
            <a:ext cx="1317625" cy="349250"/>
            <a:chOff x="4105" y="1152"/>
            <a:chExt cx="830" cy="220"/>
          </a:xfrm>
        </p:grpSpPr>
        <p:sp>
          <p:nvSpPr>
            <p:cNvPr id="269333" name="Text Box 21">
              <a:extLst>
                <a:ext uri="{FF2B5EF4-FFF2-40B4-BE49-F238E27FC236}">
                  <a16:creationId xmlns:a16="http://schemas.microsoft.com/office/drawing/2014/main" id="{2C7E62C9-7106-CADA-CACB-5CB1AFB39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1" y="1160"/>
              <a:ext cx="63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r>
                <a:rPr lang="en-US" altLang="en-US" sz="1800">
                  <a:solidFill>
                    <a:schemeClr val="bg1"/>
                  </a:solidFill>
                </a:rPr>
                <a:t>Vintage</a:t>
              </a:r>
            </a:p>
          </p:txBody>
        </p:sp>
        <p:sp>
          <p:nvSpPr>
            <p:cNvPr id="269338" name="Oval 26">
              <a:extLst>
                <a:ext uri="{FF2B5EF4-FFF2-40B4-BE49-F238E27FC236}">
                  <a16:creationId xmlns:a16="http://schemas.microsoft.com/office/drawing/2014/main" id="{D713BA0A-674A-B32C-3965-8F761A2FD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152"/>
              <a:ext cx="167" cy="192"/>
            </a:xfrm>
            <a:prstGeom prst="ellipse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grpSp>
        <p:nvGrpSpPr>
          <p:cNvPr id="269340" name="Group 28">
            <a:extLst>
              <a:ext uri="{FF2B5EF4-FFF2-40B4-BE49-F238E27FC236}">
                <a16:creationId xmlns:a16="http://schemas.microsoft.com/office/drawing/2014/main" id="{BC885494-C5DD-39A5-3DEC-B0BBAC430BA8}"/>
              </a:ext>
            </a:extLst>
          </p:cNvPr>
          <p:cNvGrpSpPr>
            <a:grpSpLocks/>
          </p:cNvGrpSpPr>
          <p:nvPr/>
        </p:nvGrpSpPr>
        <p:grpSpPr bwMode="auto">
          <a:xfrm>
            <a:off x="6643688" y="2227263"/>
            <a:ext cx="1452562" cy="349250"/>
            <a:chOff x="4105" y="1152"/>
            <a:chExt cx="915" cy="220"/>
          </a:xfrm>
        </p:grpSpPr>
        <p:sp>
          <p:nvSpPr>
            <p:cNvPr id="269341" name="Text Box 29">
              <a:extLst>
                <a:ext uri="{FF2B5EF4-FFF2-40B4-BE49-F238E27FC236}">
                  <a16:creationId xmlns:a16="http://schemas.microsoft.com/office/drawing/2014/main" id="{B3B1FB52-C0F9-4C78-E13C-23F5A65C98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8" y="1160"/>
              <a:ext cx="80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  Red Line</a:t>
              </a:r>
            </a:p>
          </p:txBody>
        </p:sp>
        <p:sp>
          <p:nvSpPr>
            <p:cNvPr id="269342" name="Oval 30">
              <a:extLst>
                <a:ext uri="{FF2B5EF4-FFF2-40B4-BE49-F238E27FC236}">
                  <a16:creationId xmlns:a16="http://schemas.microsoft.com/office/drawing/2014/main" id="{035B179F-489D-3118-C055-043B9EABE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152"/>
              <a:ext cx="167" cy="192"/>
            </a:xfrm>
            <a:prstGeom prst="ellipse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grpSp>
        <p:nvGrpSpPr>
          <p:cNvPr id="269345" name="Group 33">
            <a:extLst>
              <a:ext uri="{FF2B5EF4-FFF2-40B4-BE49-F238E27FC236}">
                <a16:creationId xmlns:a16="http://schemas.microsoft.com/office/drawing/2014/main" id="{160EC822-0096-BF00-7E78-EC3E01462D9C}"/>
              </a:ext>
            </a:extLst>
          </p:cNvPr>
          <p:cNvGrpSpPr>
            <a:grpSpLocks/>
          </p:cNvGrpSpPr>
          <p:nvPr/>
        </p:nvGrpSpPr>
        <p:grpSpPr bwMode="auto">
          <a:xfrm>
            <a:off x="6376988" y="3306763"/>
            <a:ext cx="1557337" cy="350837"/>
            <a:chOff x="4017" y="2083"/>
            <a:chExt cx="981" cy="221"/>
          </a:xfrm>
        </p:grpSpPr>
        <p:sp>
          <p:nvSpPr>
            <p:cNvPr id="269343" name="Rectangle 31">
              <a:extLst>
                <a:ext uri="{FF2B5EF4-FFF2-40B4-BE49-F238E27FC236}">
                  <a16:creationId xmlns:a16="http://schemas.microsoft.com/office/drawing/2014/main" id="{429554B3-79B5-0E7B-C792-82289E1E1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2112"/>
              <a:ext cx="125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269344" name="Rectangle 32">
              <a:extLst>
                <a:ext uri="{FF2B5EF4-FFF2-40B4-BE49-F238E27FC236}">
                  <a16:creationId xmlns:a16="http://schemas.microsoft.com/office/drawing/2014/main" id="{C484448E-F689-1A8E-4AE2-392CFAB8F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2083"/>
              <a:ext cx="8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  Silver Tab</a:t>
              </a:r>
            </a:p>
          </p:txBody>
        </p:sp>
      </p:grpSp>
      <p:grpSp>
        <p:nvGrpSpPr>
          <p:cNvPr id="269346" name="Group 34">
            <a:extLst>
              <a:ext uri="{FF2B5EF4-FFF2-40B4-BE49-F238E27FC236}">
                <a16:creationId xmlns:a16="http://schemas.microsoft.com/office/drawing/2014/main" id="{BBA08524-809A-FA1D-7C45-ABA991BA171A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527300"/>
            <a:ext cx="1349375" cy="350838"/>
            <a:chOff x="4017" y="2083"/>
            <a:chExt cx="850" cy="221"/>
          </a:xfrm>
        </p:grpSpPr>
        <p:sp>
          <p:nvSpPr>
            <p:cNvPr id="269347" name="Rectangle 35">
              <a:extLst>
                <a:ext uri="{FF2B5EF4-FFF2-40B4-BE49-F238E27FC236}">
                  <a16:creationId xmlns:a16="http://schemas.microsoft.com/office/drawing/2014/main" id="{9E445F8A-C8D3-5D6A-FE6E-FC40D3F16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2112"/>
              <a:ext cx="125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269348" name="Rectangle 36">
              <a:extLst>
                <a:ext uri="{FF2B5EF4-FFF2-40B4-BE49-F238E27FC236}">
                  <a16:creationId xmlns:a16="http://schemas.microsoft.com/office/drawing/2014/main" id="{71043695-7A88-AA54-64AC-553CE9FB9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9" y="2083"/>
              <a:ext cx="61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  Slates</a:t>
              </a:r>
            </a:p>
          </p:txBody>
        </p:sp>
      </p:grpSp>
      <p:grpSp>
        <p:nvGrpSpPr>
          <p:cNvPr id="269349" name="Group 37">
            <a:extLst>
              <a:ext uri="{FF2B5EF4-FFF2-40B4-BE49-F238E27FC236}">
                <a16:creationId xmlns:a16="http://schemas.microsoft.com/office/drawing/2014/main" id="{D8A6E22B-856B-C1E7-BEE3-30CE04566B7D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3184525"/>
            <a:ext cx="1465263" cy="584200"/>
            <a:chOff x="4017" y="2006"/>
            <a:chExt cx="923" cy="368"/>
          </a:xfrm>
        </p:grpSpPr>
        <p:sp>
          <p:nvSpPr>
            <p:cNvPr id="269350" name="Rectangle 38">
              <a:extLst>
                <a:ext uri="{FF2B5EF4-FFF2-40B4-BE49-F238E27FC236}">
                  <a16:creationId xmlns:a16="http://schemas.microsoft.com/office/drawing/2014/main" id="{C1BAD6BC-022B-377D-5FDD-452522FFC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2112"/>
              <a:ext cx="125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269351" name="Rectangle 39">
              <a:extLst>
                <a:ext uri="{FF2B5EF4-FFF2-40B4-BE49-F238E27FC236}">
                  <a16:creationId xmlns:a16="http://schemas.microsoft.com/office/drawing/2014/main" id="{44A247DB-F232-69BF-5EA2-80B161DC6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8" y="2006"/>
              <a:ext cx="76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  Dockers</a:t>
              </a:r>
              <a:br>
                <a:rPr lang="en-US" altLang="en-US" sz="1800">
                  <a:solidFill>
                    <a:schemeClr val="bg1"/>
                  </a:solidFill>
                </a:rPr>
              </a:br>
              <a:r>
                <a:rPr lang="en-US" altLang="en-US" sz="1800">
                  <a:solidFill>
                    <a:schemeClr val="bg1"/>
                  </a:solidFill>
                </a:rPr>
                <a:t>Premium</a:t>
              </a:r>
            </a:p>
          </p:txBody>
        </p:sp>
      </p:grpSp>
      <p:grpSp>
        <p:nvGrpSpPr>
          <p:cNvPr id="269352" name="Group 40">
            <a:extLst>
              <a:ext uri="{FF2B5EF4-FFF2-40B4-BE49-F238E27FC236}">
                <a16:creationId xmlns:a16="http://schemas.microsoft.com/office/drawing/2014/main" id="{246100BC-6A6C-3347-09EF-E6FB26D8A3CA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4403725"/>
            <a:ext cx="1465263" cy="584200"/>
            <a:chOff x="4017" y="2006"/>
            <a:chExt cx="923" cy="368"/>
          </a:xfrm>
        </p:grpSpPr>
        <p:sp>
          <p:nvSpPr>
            <p:cNvPr id="269353" name="Rectangle 41">
              <a:extLst>
                <a:ext uri="{FF2B5EF4-FFF2-40B4-BE49-F238E27FC236}">
                  <a16:creationId xmlns:a16="http://schemas.microsoft.com/office/drawing/2014/main" id="{904541C6-ADA9-85DD-EAA9-9F3B3A569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" y="2112"/>
              <a:ext cx="125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269354" name="Rectangle 42">
              <a:extLst>
                <a:ext uri="{FF2B5EF4-FFF2-40B4-BE49-F238E27FC236}">
                  <a16:creationId xmlns:a16="http://schemas.microsoft.com/office/drawing/2014/main" id="{A15C4991-4C12-F055-2C94-A9D75ECF80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8" y="2006"/>
              <a:ext cx="76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  Dockers</a:t>
              </a:r>
            </a:p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Classics</a:t>
              </a:r>
            </a:p>
          </p:txBody>
        </p:sp>
      </p:grpSp>
      <p:grpSp>
        <p:nvGrpSpPr>
          <p:cNvPr id="269364" name="Group 52">
            <a:extLst>
              <a:ext uri="{FF2B5EF4-FFF2-40B4-BE49-F238E27FC236}">
                <a16:creationId xmlns:a16="http://schemas.microsoft.com/office/drawing/2014/main" id="{4057685E-47BE-B063-E33C-C767B037146C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021138"/>
            <a:ext cx="866775" cy="398462"/>
            <a:chOff x="2064" y="2533"/>
            <a:chExt cx="546" cy="251"/>
          </a:xfrm>
        </p:grpSpPr>
        <p:sp>
          <p:nvSpPr>
            <p:cNvPr id="269356" name="Rectangle 44">
              <a:extLst>
                <a:ext uri="{FF2B5EF4-FFF2-40B4-BE49-F238E27FC236}">
                  <a16:creationId xmlns:a16="http://schemas.microsoft.com/office/drawing/2014/main" id="{6C3B38F4-FA7E-69EA-EA09-BAB094CCF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533"/>
              <a:ext cx="125" cy="19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  <p:sp>
          <p:nvSpPr>
            <p:cNvPr id="269357" name="Rectangle 45">
              <a:extLst>
                <a:ext uri="{FF2B5EF4-FFF2-40B4-BE49-F238E27FC236}">
                  <a16:creationId xmlns:a16="http://schemas.microsoft.com/office/drawing/2014/main" id="{23CB2842-E806-AFC2-93BC-DAFD696CA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2572"/>
              <a:ext cx="35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l"/>
              <a:r>
                <a:rPr lang="en-US" altLang="en-US" sz="1800">
                  <a:solidFill>
                    <a:schemeClr val="bg1"/>
                  </a:solidFill>
                </a:rPr>
                <a:t>501</a:t>
              </a:r>
            </a:p>
          </p:txBody>
        </p:sp>
      </p:grpSp>
      <p:sp>
        <p:nvSpPr>
          <p:cNvPr id="269359" name="Rectangle 47">
            <a:extLst>
              <a:ext uri="{FF2B5EF4-FFF2-40B4-BE49-F238E27FC236}">
                <a16:creationId xmlns:a16="http://schemas.microsoft.com/office/drawing/2014/main" id="{5117EDD3-32A7-1A52-9D38-456A7F380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648200"/>
            <a:ext cx="198438" cy="304800"/>
          </a:xfrm>
          <a:prstGeom prst="rect">
            <a:avLst/>
          </a:prstGeom>
          <a:solidFill>
            <a:schemeClr val="hlink"/>
          </a:solidFill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/>
          <a:lstStyle/>
          <a:p>
            <a:endParaRPr lang="en-US"/>
          </a:p>
        </p:txBody>
      </p:sp>
      <p:sp>
        <p:nvSpPr>
          <p:cNvPr id="269360" name="Rectangle 48">
            <a:extLst>
              <a:ext uri="{FF2B5EF4-FFF2-40B4-BE49-F238E27FC236}">
                <a16:creationId xmlns:a16="http://schemas.microsoft.com/office/drawing/2014/main" id="{1FD1A498-99E3-7A4D-F6FC-392166DED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479925"/>
            <a:ext cx="12096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7184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ctr" anchorCtr="1">
            <a:spAutoFit/>
          </a:bodyPr>
          <a:lstStyle/>
          <a:p>
            <a:pPr algn="r"/>
            <a:r>
              <a:rPr lang="en-US" altLang="en-US" sz="1800">
                <a:solidFill>
                  <a:schemeClr val="bg1"/>
                </a:solidFill>
              </a:rPr>
              <a:t>  Red Tab</a:t>
            </a:r>
            <a:br>
              <a:rPr lang="en-US" altLang="en-US" sz="1800">
                <a:solidFill>
                  <a:schemeClr val="bg1"/>
                </a:solidFill>
              </a:rPr>
            </a:br>
            <a:r>
              <a:rPr lang="en-US" altLang="en-US" sz="1800">
                <a:solidFill>
                  <a:schemeClr val="bg1"/>
                </a:solidFill>
              </a:rPr>
              <a:t>Basics</a:t>
            </a:r>
          </a:p>
        </p:txBody>
      </p:sp>
      <p:grpSp>
        <p:nvGrpSpPr>
          <p:cNvPr id="269361" name="Group 49">
            <a:extLst>
              <a:ext uri="{FF2B5EF4-FFF2-40B4-BE49-F238E27FC236}">
                <a16:creationId xmlns:a16="http://schemas.microsoft.com/office/drawing/2014/main" id="{860FB0B7-C711-5A82-36A4-324A7BBAC62D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3032125"/>
            <a:ext cx="1492250" cy="584200"/>
            <a:chOff x="4105" y="1083"/>
            <a:chExt cx="940" cy="368"/>
          </a:xfrm>
        </p:grpSpPr>
        <p:sp>
          <p:nvSpPr>
            <p:cNvPr id="269362" name="Text Box 50">
              <a:extLst>
                <a:ext uri="{FF2B5EF4-FFF2-40B4-BE49-F238E27FC236}">
                  <a16:creationId xmlns:a16="http://schemas.microsoft.com/office/drawing/2014/main" id="{780F0A62-0162-6439-9997-BA5C2E367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5" y="1083"/>
              <a:ext cx="850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r>
                <a:rPr lang="en-US" altLang="en-US" sz="1800">
                  <a:solidFill>
                    <a:schemeClr val="bg1"/>
                  </a:solidFill>
                </a:rPr>
                <a:t>Red Tab</a:t>
              </a:r>
            </a:p>
            <a:p>
              <a:r>
                <a:rPr lang="en-US" altLang="en-US" sz="1800">
                  <a:solidFill>
                    <a:schemeClr val="bg1"/>
                  </a:solidFill>
                </a:rPr>
                <a:t>Dry Goods</a:t>
              </a:r>
            </a:p>
          </p:txBody>
        </p:sp>
        <p:sp>
          <p:nvSpPr>
            <p:cNvPr id="269363" name="Oval 51">
              <a:extLst>
                <a:ext uri="{FF2B5EF4-FFF2-40B4-BE49-F238E27FC236}">
                  <a16:creationId xmlns:a16="http://schemas.microsoft.com/office/drawing/2014/main" id="{30E7A17B-0262-B436-2F0D-D599D99DC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152"/>
              <a:ext cx="167" cy="192"/>
            </a:xfrm>
            <a:prstGeom prst="ellipse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grpSp>
        <p:nvGrpSpPr>
          <p:cNvPr id="269371" name="Group 59">
            <a:extLst>
              <a:ext uri="{FF2B5EF4-FFF2-40B4-BE49-F238E27FC236}">
                <a16:creationId xmlns:a16="http://schemas.microsoft.com/office/drawing/2014/main" id="{57A32051-633F-91A9-8730-21FF4AB21153}"/>
              </a:ext>
            </a:extLst>
          </p:cNvPr>
          <p:cNvGrpSpPr>
            <a:grpSpLocks/>
          </p:cNvGrpSpPr>
          <p:nvPr/>
        </p:nvGrpSpPr>
        <p:grpSpPr bwMode="auto">
          <a:xfrm>
            <a:off x="6669088" y="4298950"/>
            <a:ext cx="788987" cy="349250"/>
            <a:chOff x="4201" y="2708"/>
            <a:chExt cx="497" cy="220"/>
          </a:xfrm>
        </p:grpSpPr>
        <p:sp>
          <p:nvSpPr>
            <p:cNvPr id="269369" name="Text Box 57">
              <a:extLst>
                <a:ext uri="{FF2B5EF4-FFF2-40B4-BE49-F238E27FC236}">
                  <a16:creationId xmlns:a16="http://schemas.microsoft.com/office/drawing/2014/main" id="{06B3E068-8A75-0759-89C6-374ECFD24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6" y="2716"/>
              <a:ext cx="28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r>
                <a:rPr lang="en-US" altLang="en-US" sz="1800">
                  <a:solidFill>
                    <a:schemeClr val="bg1"/>
                  </a:solidFill>
                </a:rPr>
                <a:t>L2</a:t>
              </a:r>
            </a:p>
          </p:txBody>
        </p:sp>
        <p:sp>
          <p:nvSpPr>
            <p:cNvPr id="269370" name="Oval 58">
              <a:extLst>
                <a:ext uri="{FF2B5EF4-FFF2-40B4-BE49-F238E27FC236}">
                  <a16:creationId xmlns:a16="http://schemas.microsoft.com/office/drawing/2014/main" id="{31A66D78-7A2F-2BF6-74D4-61213E79A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1" y="2708"/>
              <a:ext cx="167" cy="192"/>
            </a:xfrm>
            <a:prstGeom prst="ellipse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  <p:grpSp>
        <p:nvGrpSpPr>
          <p:cNvPr id="269372" name="Group 60">
            <a:extLst>
              <a:ext uri="{FF2B5EF4-FFF2-40B4-BE49-F238E27FC236}">
                <a16:creationId xmlns:a16="http://schemas.microsoft.com/office/drawing/2014/main" id="{8B7D3C1C-508A-AEA1-5C94-9C2DACA445EE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2743200"/>
            <a:ext cx="1420813" cy="584200"/>
            <a:chOff x="4105" y="1082"/>
            <a:chExt cx="895" cy="368"/>
          </a:xfrm>
        </p:grpSpPr>
        <p:sp>
          <p:nvSpPr>
            <p:cNvPr id="269373" name="Text Box 61">
              <a:extLst>
                <a:ext uri="{FF2B5EF4-FFF2-40B4-BE49-F238E27FC236}">
                  <a16:creationId xmlns:a16="http://schemas.microsoft.com/office/drawing/2014/main" id="{ACE2E4C5-3885-F7A5-6E87-ECBAA03BE8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8" y="1082"/>
              <a:ext cx="762" cy="3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1842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 anchor="ctr" anchorCtr="1">
              <a:spAutoFit/>
            </a:bodyPr>
            <a:lstStyle/>
            <a:p>
              <a:pPr algn="r"/>
              <a:r>
                <a:rPr lang="en-US" altLang="en-US" sz="1800">
                  <a:solidFill>
                    <a:schemeClr val="bg1"/>
                  </a:solidFill>
                </a:rPr>
                <a:t>  Red Tab</a:t>
              </a:r>
              <a:br>
                <a:rPr lang="en-US" altLang="en-US" sz="1800">
                  <a:solidFill>
                    <a:schemeClr val="bg1"/>
                  </a:solidFill>
                </a:rPr>
              </a:br>
              <a:r>
                <a:rPr lang="en-US" altLang="en-US" sz="1800">
                  <a:solidFill>
                    <a:schemeClr val="bg1"/>
                  </a:solidFill>
                </a:rPr>
                <a:t>Elesco</a:t>
              </a:r>
            </a:p>
          </p:txBody>
        </p:sp>
        <p:sp>
          <p:nvSpPr>
            <p:cNvPr id="269374" name="Oval 62">
              <a:extLst>
                <a:ext uri="{FF2B5EF4-FFF2-40B4-BE49-F238E27FC236}">
                  <a16:creationId xmlns:a16="http://schemas.microsoft.com/office/drawing/2014/main" id="{13C96642-AE5B-4939-6512-3D42392DC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1152"/>
              <a:ext cx="167" cy="192"/>
            </a:xfrm>
            <a:prstGeom prst="ellipse">
              <a:avLst/>
            </a:prstGeom>
            <a:solidFill>
              <a:srgbClr val="00CC99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3925A3C7-BF2C-444A-5EDF-D1609814E0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C7C38FE-ADC4-A52E-52FB-2A0CC69131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C06C86F-581C-453D-9258-87653BDA7BE4}" type="slidenum">
              <a:rPr lang="en-US" altLang="en-US"/>
              <a:pPr/>
              <a:t>56</a:t>
            </a:fld>
            <a:endParaRPr lang="en-US" altLang="en-US"/>
          </a:p>
        </p:txBody>
      </p:sp>
      <p:sp>
        <p:nvSpPr>
          <p:cNvPr id="268290" name="Rectangle 2">
            <a:extLst>
              <a:ext uri="{FF2B5EF4-FFF2-40B4-BE49-F238E27FC236}">
                <a16:creationId xmlns:a16="http://schemas.microsoft.com/office/drawing/2014/main" id="{A3FF6DFE-3448-8440-5B06-0EB55F0EE0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Positioning Bases</a:t>
            </a:r>
          </a:p>
        </p:txBody>
      </p:sp>
      <p:grpSp>
        <p:nvGrpSpPr>
          <p:cNvPr id="268306" name="Group 18">
            <a:extLst>
              <a:ext uri="{FF2B5EF4-FFF2-40B4-BE49-F238E27FC236}">
                <a16:creationId xmlns:a16="http://schemas.microsoft.com/office/drawing/2014/main" id="{94873612-8893-BDAF-45B2-64312ABD6608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447800"/>
            <a:ext cx="8118475" cy="4724400"/>
            <a:chOff x="266" y="792"/>
            <a:chExt cx="5136" cy="3072"/>
          </a:xfrm>
        </p:grpSpPr>
        <p:sp>
          <p:nvSpPr>
            <p:cNvPr id="268291" name="Text Box 3">
              <a:extLst>
                <a:ext uri="{FF2B5EF4-FFF2-40B4-BE49-F238E27FC236}">
                  <a16:creationId xmlns:a16="http://schemas.microsoft.com/office/drawing/2014/main" id="{5EC37828-F73A-D648-9369-89368FC69F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" y="1225"/>
              <a:ext cx="2448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68292" name="Rectangle 4">
              <a:extLst>
                <a:ext uri="{FF2B5EF4-FFF2-40B4-BE49-F238E27FC236}">
                  <a16:creationId xmlns:a16="http://schemas.microsoft.com/office/drawing/2014/main" id="{AAF4E570-C346-BD9B-33AF-7DE9A3AA8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9" y="874"/>
              <a:ext cx="2068" cy="363"/>
            </a:xfrm>
            <a:prstGeom prst="rect">
              <a:avLst/>
            </a:prstGeom>
            <a:solidFill>
              <a:srgbClr val="FDDBA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400"/>
                <a:t>Attribute</a:t>
              </a:r>
            </a:p>
          </p:txBody>
        </p:sp>
        <p:sp>
          <p:nvSpPr>
            <p:cNvPr id="268293" name="Rectangle 5">
              <a:extLst>
                <a:ext uri="{FF2B5EF4-FFF2-40B4-BE49-F238E27FC236}">
                  <a16:creationId xmlns:a16="http://schemas.microsoft.com/office/drawing/2014/main" id="{BB54A130-CBCD-EE84-F3D9-F65992444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392"/>
              <a:ext cx="2068" cy="363"/>
            </a:xfrm>
            <a:prstGeom prst="rect">
              <a:avLst/>
            </a:prstGeom>
            <a:solidFill>
              <a:srgbClr val="63C9C4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400"/>
                <a:t>Price and Quality</a:t>
              </a:r>
            </a:p>
          </p:txBody>
        </p:sp>
        <p:sp>
          <p:nvSpPr>
            <p:cNvPr id="268294" name="Rectangle 6">
              <a:extLst>
                <a:ext uri="{FF2B5EF4-FFF2-40B4-BE49-F238E27FC236}">
                  <a16:creationId xmlns:a16="http://schemas.microsoft.com/office/drawing/2014/main" id="{18B302BE-A3B0-A38D-8E14-D45CFBCB5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1911"/>
              <a:ext cx="2068" cy="363"/>
            </a:xfrm>
            <a:prstGeom prst="rect">
              <a:avLst/>
            </a:prstGeom>
            <a:solidFill>
              <a:srgbClr val="FCB2D3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400"/>
                <a:t>Use or Application</a:t>
              </a:r>
            </a:p>
          </p:txBody>
        </p:sp>
        <p:sp>
          <p:nvSpPr>
            <p:cNvPr id="268295" name="Rectangle 7">
              <a:extLst>
                <a:ext uri="{FF2B5EF4-FFF2-40B4-BE49-F238E27FC236}">
                  <a16:creationId xmlns:a16="http://schemas.microsoft.com/office/drawing/2014/main" id="{39C812FF-0AA6-DF8E-EA2E-9133BD01D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9" y="2429"/>
              <a:ext cx="2068" cy="363"/>
            </a:xfrm>
            <a:prstGeom prst="rect">
              <a:avLst/>
            </a:prstGeom>
            <a:solidFill>
              <a:srgbClr val="FF7C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400"/>
                <a:t>Product User</a:t>
              </a:r>
            </a:p>
          </p:txBody>
        </p:sp>
        <p:sp>
          <p:nvSpPr>
            <p:cNvPr id="268296" name="Rectangle 8">
              <a:extLst>
                <a:ext uri="{FF2B5EF4-FFF2-40B4-BE49-F238E27FC236}">
                  <a16:creationId xmlns:a16="http://schemas.microsoft.com/office/drawing/2014/main" id="{5D20C339-9138-1003-CFE5-E7B847589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7" y="2948"/>
              <a:ext cx="2068" cy="362"/>
            </a:xfrm>
            <a:prstGeom prst="rect">
              <a:avLst/>
            </a:prstGeom>
            <a:solidFill>
              <a:schemeClr val="folHlink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400"/>
                <a:t>Product Class</a:t>
              </a:r>
            </a:p>
          </p:txBody>
        </p:sp>
        <p:sp>
          <p:nvSpPr>
            <p:cNvPr id="268297" name="Rectangle 9">
              <a:extLst>
                <a:ext uri="{FF2B5EF4-FFF2-40B4-BE49-F238E27FC236}">
                  <a16:creationId xmlns:a16="http://schemas.microsoft.com/office/drawing/2014/main" id="{CE63111C-715C-4C38-ED4B-2CE57B0BC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4" y="3466"/>
              <a:ext cx="2068" cy="3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89803" dir="2700000" algn="ctr" rotWithShape="0">
                <a:srgbClr val="5F5F5F"/>
              </a:outerShdw>
            </a:effectLst>
          </p:spPr>
          <p:txBody>
            <a:bodyPr wrap="none" lIns="90488" tIns="44450" rIns="90488" bIns="44450" anchor="ctr"/>
            <a:lstStyle/>
            <a:p>
              <a:pPr>
                <a:lnSpc>
                  <a:spcPct val="100000"/>
                </a:lnSpc>
              </a:pPr>
              <a:r>
                <a:rPr lang="en-US" altLang="en-US" sz="2400"/>
                <a:t>Competitor</a:t>
              </a:r>
            </a:p>
          </p:txBody>
        </p:sp>
        <p:sp>
          <p:nvSpPr>
            <p:cNvPr id="268298" name="AutoShape 10">
              <a:extLst>
                <a:ext uri="{FF2B5EF4-FFF2-40B4-BE49-F238E27FC236}">
                  <a16:creationId xmlns:a16="http://schemas.microsoft.com/office/drawing/2014/main" id="{15E7EE09-8046-34A9-0116-7794B8E3D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" y="792"/>
              <a:ext cx="2860" cy="3072"/>
            </a:xfrm>
            <a:prstGeom prst="rtTriangle">
              <a:avLst/>
            </a:prstGeom>
            <a:solidFill>
              <a:srgbClr val="FDE8C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71842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endParaRPr lang="en-US" alt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  <a:p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Positioning </a:t>
              </a:r>
              <a:b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</a:br>
              <a:r>
                <a:rPr lang="en-US" altLang="en-US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Bases</a:t>
              </a:r>
            </a:p>
            <a:p>
              <a:pPr latinLnBrk="1"/>
              <a:endParaRPr lang="en-US" altLang="en-US">
                <a:effectLst>
                  <a:outerShdw blurRad="38100" dist="38100" dir="2700000" algn="tl">
                    <a:srgbClr val="FFFFFF"/>
                  </a:outerShdw>
                </a:effectLst>
              </a:endParaRPr>
            </a:p>
          </p:txBody>
        </p:sp>
        <p:sp>
          <p:nvSpPr>
            <p:cNvPr id="268299" name="AutoShape 11">
              <a:extLst>
                <a:ext uri="{FF2B5EF4-FFF2-40B4-BE49-F238E27FC236}">
                  <a16:creationId xmlns:a16="http://schemas.microsoft.com/office/drawing/2014/main" id="{B4F0B18A-59A0-15AD-E490-A3B944483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912"/>
              <a:ext cx="566" cy="241"/>
            </a:xfrm>
            <a:prstGeom prst="rightArrow">
              <a:avLst>
                <a:gd name="adj1" fmla="val 50000"/>
                <a:gd name="adj2" fmla="val 85929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0" name="AutoShape 12">
              <a:extLst>
                <a:ext uri="{FF2B5EF4-FFF2-40B4-BE49-F238E27FC236}">
                  <a16:creationId xmlns:a16="http://schemas.microsoft.com/office/drawing/2014/main" id="{32E790E1-225B-1ACB-A873-B4DE7B694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488"/>
              <a:ext cx="566" cy="241"/>
            </a:xfrm>
            <a:prstGeom prst="rightArrow">
              <a:avLst>
                <a:gd name="adj1" fmla="val 50000"/>
                <a:gd name="adj2" fmla="val 85929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1" name="AutoShape 13">
              <a:extLst>
                <a:ext uri="{FF2B5EF4-FFF2-40B4-BE49-F238E27FC236}">
                  <a16:creationId xmlns:a16="http://schemas.microsoft.com/office/drawing/2014/main" id="{453E3224-8B9B-DF52-3EFB-6EB9E7C19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968"/>
              <a:ext cx="566" cy="241"/>
            </a:xfrm>
            <a:prstGeom prst="rightArrow">
              <a:avLst>
                <a:gd name="adj1" fmla="val 50000"/>
                <a:gd name="adj2" fmla="val 85929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2" name="AutoShape 14">
              <a:extLst>
                <a:ext uri="{FF2B5EF4-FFF2-40B4-BE49-F238E27FC236}">
                  <a16:creationId xmlns:a16="http://schemas.microsoft.com/office/drawing/2014/main" id="{46689883-AB8C-5BFD-AAFF-297050831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8" y="2496"/>
              <a:ext cx="566" cy="241"/>
            </a:xfrm>
            <a:prstGeom prst="rightArrow">
              <a:avLst>
                <a:gd name="adj1" fmla="val 50000"/>
                <a:gd name="adj2" fmla="val 85929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3" name="AutoShape 15">
              <a:extLst>
                <a:ext uri="{FF2B5EF4-FFF2-40B4-BE49-F238E27FC236}">
                  <a16:creationId xmlns:a16="http://schemas.microsoft.com/office/drawing/2014/main" id="{4B92327F-BBB8-45C1-E4B8-0F56E3724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024"/>
              <a:ext cx="566" cy="241"/>
            </a:xfrm>
            <a:prstGeom prst="rightArrow">
              <a:avLst>
                <a:gd name="adj1" fmla="val 50000"/>
                <a:gd name="adj2" fmla="val 85929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4" name="AutoShape 16">
              <a:extLst>
                <a:ext uri="{FF2B5EF4-FFF2-40B4-BE49-F238E27FC236}">
                  <a16:creationId xmlns:a16="http://schemas.microsoft.com/office/drawing/2014/main" id="{C8A33725-733A-055E-7B0D-D400C9B6D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3504"/>
              <a:ext cx="566" cy="241"/>
            </a:xfrm>
            <a:prstGeom prst="rightArrow">
              <a:avLst>
                <a:gd name="adj1" fmla="val 50000"/>
                <a:gd name="adj2" fmla="val 85929"/>
              </a:avLst>
            </a:prstGeom>
            <a:solidFill>
              <a:srgbClr val="0902F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89803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8305" name="Text Box 17">
              <a:extLst>
                <a:ext uri="{FF2B5EF4-FFF2-40B4-BE49-F238E27FC236}">
                  <a16:creationId xmlns:a16="http://schemas.microsoft.com/office/drawing/2014/main" id="{4EBEA978-5920-E6EB-9E59-9DAC4AA29D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" y="1225"/>
              <a:ext cx="2448" cy="297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rgbClr val="5F5F5F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</a:pPr>
              <a:endParaRPr lang="en-US" altLang="en-US" sz="2400" b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68307" name="Oval 19">
            <a:extLst>
              <a:ext uri="{FF2B5EF4-FFF2-40B4-BE49-F238E27FC236}">
                <a16:creationId xmlns:a16="http://schemas.microsoft.com/office/drawing/2014/main" id="{91B4E000-DC80-5E26-0276-508264344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5B8CB914-EF74-0664-6B4A-C6CB5E122B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0FDD3B8-8E65-070A-0715-7CE02CCD3A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74DB9F5-9180-43CD-B8F5-8A5BA6A4C065}" type="slidenum">
              <a:rPr lang="en-US" altLang="en-US"/>
              <a:pPr/>
              <a:t>57</a:t>
            </a:fld>
            <a:endParaRPr lang="en-US" altLang="en-US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37C056CC-EBB2-D331-4E28-8AC80C1ED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Repositioning</a:t>
            </a:r>
          </a:p>
        </p:txBody>
      </p:sp>
      <p:sp>
        <p:nvSpPr>
          <p:cNvPr id="270339" name="AutoShape 3">
            <a:extLst>
              <a:ext uri="{FF2B5EF4-FFF2-40B4-BE49-F238E27FC236}">
                <a16:creationId xmlns:a16="http://schemas.microsoft.com/office/drawing/2014/main" id="{5C554094-F56A-83BD-1EA9-7D3ECB84A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676400"/>
            <a:ext cx="3505200" cy="3657600"/>
          </a:xfrm>
          <a:prstGeom prst="curvedRightArrow">
            <a:avLst>
              <a:gd name="adj1" fmla="val 20870"/>
              <a:gd name="adj2" fmla="val 41739"/>
              <a:gd name="adj3" fmla="val 33333"/>
            </a:avLst>
          </a:prstGeom>
          <a:solidFill>
            <a:srgbClr val="FF9999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35003" dir="2928844" algn="ctr" rotWithShape="0">
              <a:srgbClr val="808080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endParaRPr lang="en-GB" altLang="en-US" sz="2400">
              <a:solidFill>
                <a:schemeClr val="bg2"/>
              </a:solidFill>
            </a:endParaRPr>
          </a:p>
        </p:txBody>
      </p:sp>
      <p:sp>
        <p:nvSpPr>
          <p:cNvPr id="270340" name="Rectangle 4">
            <a:extLst>
              <a:ext uri="{FF2B5EF4-FFF2-40B4-BE49-F238E27FC236}">
                <a16:creationId xmlns:a16="http://schemas.microsoft.com/office/drawing/2014/main" id="{F2D57016-B5A9-2447-9303-0F48862BC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4953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u"/>
              <a:defRPr sz="2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914400" indent="-285750" algn="l">
              <a:spcBef>
                <a:spcPct val="20000"/>
              </a:spcBef>
              <a:buChar char="–"/>
              <a:defRPr sz="24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257300" indent="-228600" algn="l">
              <a:spcBef>
                <a:spcPct val="20000"/>
              </a:spcBef>
              <a:buChar char="•"/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714500" indent="-228600" algn="l">
              <a:spcBef>
                <a:spcPct val="20000"/>
              </a:spcBef>
              <a:buChar char="–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None/>
            </a:pPr>
            <a:r>
              <a:rPr lang="en-US" altLang="en-US"/>
              <a:t>Mengubah persepsi konsumen terhadap merek dalam hubungannya untuk persaingan merek</a:t>
            </a:r>
          </a:p>
        </p:txBody>
      </p:sp>
      <p:sp>
        <p:nvSpPr>
          <p:cNvPr id="270341" name="Oval 5">
            <a:extLst>
              <a:ext uri="{FF2B5EF4-FFF2-40B4-BE49-F238E27FC236}">
                <a16:creationId xmlns:a16="http://schemas.microsoft.com/office/drawing/2014/main" id="{A294C583-8265-2890-CF34-6DC12780B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D5FD8A1-D356-8E94-AC78-D37FD1B997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987E25B-79F5-6550-02FF-B846D366E5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4D01E1-D05A-4037-82F8-517799C9BCDC}" type="slidenum">
              <a:rPr lang="en-US" altLang="en-US"/>
              <a:pPr/>
              <a:t>58</a:t>
            </a:fld>
            <a:endParaRPr lang="en-US" altLang="en-US"/>
          </a:p>
        </p:txBody>
      </p:sp>
      <p:sp>
        <p:nvSpPr>
          <p:cNvPr id="220162" name="Rectangle 2">
            <a:extLst>
              <a:ext uri="{FF2B5EF4-FFF2-40B4-BE49-F238E27FC236}">
                <a16:creationId xmlns:a16="http://schemas.microsoft.com/office/drawing/2014/main" id="{9AF1444D-6A02-B677-2445-680641D114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Learning Objective </a:t>
            </a:r>
          </a:p>
        </p:txBody>
      </p:sp>
      <p:sp>
        <p:nvSpPr>
          <p:cNvPr id="220164" name="Rectangle 4">
            <a:extLst>
              <a:ext uri="{FF2B5EF4-FFF2-40B4-BE49-F238E27FC236}">
                <a16:creationId xmlns:a16="http://schemas.microsoft.com/office/drawing/2014/main" id="{431A361C-901A-8516-BDE9-3728BDBBC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4913" y="3076575"/>
            <a:ext cx="689610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550" tIns="41275" rIns="82550" bIns="41275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Discuss global market segmentation </a:t>
            </a:r>
          </a:p>
          <a:p>
            <a:pPr>
              <a:lnSpc>
                <a:spcPct val="100000"/>
              </a:lnSpc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and targeting issues.</a:t>
            </a:r>
          </a:p>
        </p:txBody>
      </p:sp>
      <p:sp>
        <p:nvSpPr>
          <p:cNvPr id="220165" name="Oval 5">
            <a:extLst>
              <a:ext uri="{FF2B5EF4-FFF2-40B4-BE49-F238E27FC236}">
                <a16:creationId xmlns:a16="http://schemas.microsoft.com/office/drawing/2014/main" id="{BB7A8025-372E-2B4E-D3C4-CCDC013A0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86293BA-809F-39E2-83F6-706A30B919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/>
              <a:t>Chapter 7 Version 6e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C8DC852-6321-7C5B-AA04-9CF9306CD0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B23B68-E5C7-4B2A-8EB3-3ABA34325C78}" type="slidenum">
              <a:rPr lang="en-US" altLang="en-US"/>
              <a:pPr/>
              <a:t>59</a:t>
            </a:fld>
            <a:endParaRPr lang="en-US" altLang="en-US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8D7CAF3A-173C-BEA1-7A7C-1F393A7FB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Global Issues</a:t>
            </a:r>
          </a:p>
        </p:txBody>
      </p:sp>
      <p:graphicFrame>
        <p:nvGraphicFramePr>
          <p:cNvPr id="271363" name="Object 3">
            <a:extLst>
              <a:ext uri="{FF2B5EF4-FFF2-40B4-BE49-F238E27FC236}">
                <a16:creationId xmlns:a16="http://schemas.microsoft.com/office/drawing/2014/main" id="{7AA0DA99-6B4E-0A6B-E283-F2FE147C9D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974850"/>
          <a:ext cx="288925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Clip" r:id="rId3" imgW="1663920" imgH="1666440" progId="MS_ClipArt_Gallery.2">
                  <p:embed/>
                </p:oleObj>
              </mc:Choice>
              <mc:Fallback>
                <p:oleObj name="Clip" r:id="rId3" imgW="1663920" imgH="1666440" progId="MS_ClipArt_Gallery.2">
                  <p:embed/>
                  <p:pic>
                    <p:nvPicPr>
                      <p:cNvPr id="271363" name="Object 3">
                        <a:extLst>
                          <a:ext uri="{FF2B5EF4-FFF2-40B4-BE49-F238E27FC236}">
                            <a16:creationId xmlns:a16="http://schemas.microsoft.com/office/drawing/2014/main" id="{7AA0DA99-6B4E-0A6B-E283-F2FE147C9D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74850"/>
                        <a:ext cx="2889250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>
                        <a:outerShdw dist="91581" dir="3378596" algn="ctr" rotWithShape="0">
                          <a:srgbClr val="5F5F5F"/>
                        </a:outerShdw>
                      </a:effectLst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64" name="Text Box 4">
            <a:extLst>
              <a:ext uri="{FF2B5EF4-FFF2-40B4-BE49-F238E27FC236}">
                <a16:creationId xmlns:a16="http://schemas.microsoft.com/office/drawing/2014/main" id="{651310BF-FA1D-00E7-1324-77175A389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922588"/>
            <a:ext cx="3581400" cy="214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816F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en-US" altLang="en-US" sz="30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en-US" altLang="en-US" sz="3000">
                <a:solidFill>
                  <a:schemeClr val="bg1"/>
                </a:solidFill>
                <a:latin typeface="Arial" panose="020B0604020202020204" pitchFamily="34" charset="0"/>
              </a:rPr>
              <a:t>Global Market Standardization</a:t>
            </a:r>
            <a:br>
              <a:rPr lang="en-US" altLang="en-US" sz="300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300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buClr>
                <a:schemeClr val="folHlink"/>
              </a:buClr>
              <a:buFont typeface="Wingdings" panose="05000000000000000000" pitchFamily="2" charset="2"/>
              <a:buNone/>
            </a:pPr>
            <a:endParaRPr lang="en-US" altLang="en-US" sz="3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71365" name="Rectangle 5">
            <a:extLst>
              <a:ext uri="{FF2B5EF4-FFF2-40B4-BE49-F238E27FC236}">
                <a16:creationId xmlns:a16="http://schemas.microsoft.com/office/drawing/2014/main" id="{DFF896C4-8FEC-542A-C42B-945A14F1E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0225" y="2203450"/>
            <a:ext cx="3282950" cy="576263"/>
          </a:xfrm>
          <a:prstGeom prst="rect">
            <a:avLst/>
          </a:prstGeom>
          <a:solidFill>
            <a:srgbClr val="FCB2D3"/>
          </a:soli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89803" dir="2700000" algn="ctr" rotWithShape="0">
              <a:srgbClr val="5F5F5F"/>
            </a:outerShdw>
          </a:effectLst>
        </p:spPr>
        <p:txBody>
          <a:bodyPr wrap="none" lIns="90488" tIns="44450" rIns="90488" bIns="44450" anchor="ctr"/>
          <a:lstStyle/>
          <a:p>
            <a:pPr>
              <a:lnSpc>
                <a:spcPct val="100000"/>
              </a:lnSpc>
            </a:pPr>
            <a:r>
              <a:rPr lang="en-US" altLang="en-US" sz="3000"/>
              <a:t>Trends</a:t>
            </a:r>
          </a:p>
        </p:txBody>
      </p:sp>
      <p:sp>
        <p:nvSpPr>
          <p:cNvPr id="271366" name="Oval 6">
            <a:extLst>
              <a:ext uri="{FF2B5EF4-FFF2-40B4-BE49-F238E27FC236}">
                <a16:creationId xmlns:a16="http://schemas.microsoft.com/office/drawing/2014/main" id="{243E760B-DC61-3BCF-C923-9232AD7B5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457200"/>
            <a:ext cx="762000" cy="685800"/>
          </a:xfrm>
          <a:prstGeom prst="ellipse">
            <a:avLst/>
          </a:prstGeom>
          <a:solidFill>
            <a:srgbClr val="9999FF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altLang="en-US" sz="4000">
                <a:solidFill>
                  <a:schemeClr val="tx1"/>
                </a:solidFill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71842" dir="2700000" algn="ctr" rotWithShape="0">
            <a:schemeClr val="bg2"/>
          </a:outerShdw>
        </a:effectLst>
      </a:spPr>
      <a:bodyPr vert="horz" wrap="square" lIns="90488" tIns="44450" rIns="90488" bIns="4445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71842" dir="2700000" algn="ctr" rotWithShape="0">
            <a:schemeClr val="bg2"/>
          </a:outerShdw>
        </a:effectLst>
      </a:spPr>
      <a:bodyPr vert="horz" wrap="square" lIns="90488" tIns="44450" rIns="90488" bIns="44450" numCol="1" anchor="ctr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8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2250</TotalTime>
  <Words>1622</Words>
  <Application>Microsoft Office PowerPoint</Application>
  <PresentationFormat>On-screen Show (4:3)</PresentationFormat>
  <Paragraphs>481</Paragraphs>
  <Slides>59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59</vt:i4>
      </vt:variant>
    </vt:vector>
  </HeadingPairs>
  <TitlesOfParts>
    <vt:vector size="68" baseType="lpstr">
      <vt:lpstr>Arial</vt:lpstr>
      <vt:lpstr>Arial Black</vt:lpstr>
      <vt:lpstr>Impact</vt:lpstr>
      <vt:lpstr>inherit</vt:lpstr>
      <vt:lpstr>Times New Roman</vt:lpstr>
      <vt:lpstr>Wingdings</vt:lpstr>
      <vt:lpstr>Blank Presentation</vt:lpstr>
      <vt:lpstr>Clip</vt:lpstr>
      <vt:lpstr>CorelDRAW!</vt:lpstr>
      <vt:lpstr>Mensegmentasi dan Membidik Pasar</vt:lpstr>
      <vt:lpstr>Learning Objectives/Tujuan pembelajaran</vt:lpstr>
      <vt:lpstr>Learning Objectives (continued)</vt:lpstr>
      <vt:lpstr>Learning Objectives (continued)</vt:lpstr>
      <vt:lpstr>Learning Objective </vt:lpstr>
      <vt:lpstr>Market Segmentation</vt:lpstr>
      <vt:lpstr>Pasar adalah...</vt:lpstr>
      <vt:lpstr>Learning Objective </vt:lpstr>
      <vt:lpstr>Pentingnya Segmentasi Pasar</vt:lpstr>
      <vt:lpstr>Learning Objective </vt:lpstr>
      <vt:lpstr>Kriteria Segmentasi yang Sukses</vt:lpstr>
      <vt:lpstr>Kriteria Segmentasi</vt:lpstr>
      <vt:lpstr>Learning Objective </vt:lpstr>
      <vt:lpstr>Dasar Segmentasi</vt:lpstr>
      <vt:lpstr>Dasar-Dasar Segmentasi</vt:lpstr>
      <vt:lpstr>Geographic Segmentation</vt:lpstr>
      <vt:lpstr>Geographic Segmentation</vt:lpstr>
      <vt:lpstr>Manfaat segmentasi  wilayah</vt:lpstr>
      <vt:lpstr>Demographic Segmentation</vt:lpstr>
      <vt:lpstr>Bases for  Demographic Segmentation</vt:lpstr>
      <vt:lpstr>Ethnic Background</vt:lpstr>
      <vt:lpstr>Family Life Cycle</vt:lpstr>
      <vt:lpstr>Psychographic Segmentation</vt:lpstr>
      <vt:lpstr>Bases for  Psychographic Segmentation</vt:lpstr>
      <vt:lpstr>Lifestyle Segmentation</vt:lpstr>
      <vt:lpstr>Geodemographic Segmentation</vt:lpstr>
      <vt:lpstr>VALS 2 Dimensions</vt:lpstr>
      <vt:lpstr>Segmentasi Manfaat</vt:lpstr>
      <vt:lpstr>Segmentasi Tingkat Pemakaian</vt:lpstr>
      <vt:lpstr>The 80/20 Principle</vt:lpstr>
      <vt:lpstr>Learning Objective </vt:lpstr>
      <vt:lpstr>Macrosegmentation</vt:lpstr>
      <vt:lpstr>Microsegmentation/Segmentasi Mikro</vt:lpstr>
      <vt:lpstr>Segmentasi Pemasaran Bisnis</vt:lpstr>
      <vt:lpstr>Learning Objective </vt:lpstr>
      <vt:lpstr>Langkah-Langkah Segmentasi Pasar</vt:lpstr>
      <vt:lpstr>Learning Objective </vt:lpstr>
      <vt:lpstr>Pasar Sasaran</vt:lpstr>
      <vt:lpstr>Strategies for Selecting Target Markets</vt:lpstr>
      <vt:lpstr>Undifferentiated  Targeting Strategy</vt:lpstr>
      <vt:lpstr>Undifferentiated  Targeting Strategy</vt:lpstr>
      <vt:lpstr>Concentrated  Targeting Strategy</vt:lpstr>
      <vt:lpstr>Niche</vt:lpstr>
      <vt:lpstr>Concentrated  Targeting Strategy</vt:lpstr>
      <vt:lpstr>Multisegment  Targeting Strategy</vt:lpstr>
      <vt:lpstr>Multisegment  Targeting Strategy</vt:lpstr>
      <vt:lpstr>Costs of Multisegment Targeting</vt:lpstr>
      <vt:lpstr>Cannibalization</vt:lpstr>
      <vt:lpstr>Learning Objective </vt:lpstr>
      <vt:lpstr>Positioning</vt:lpstr>
      <vt:lpstr>Posisi</vt:lpstr>
      <vt:lpstr>Effective Positioning</vt:lpstr>
      <vt:lpstr>Product Differentiation</vt:lpstr>
      <vt:lpstr>Perceptual Mapping</vt:lpstr>
      <vt:lpstr>Perceptual Mapping--Levi’s</vt:lpstr>
      <vt:lpstr>Positioning Bases</vt:lpstr>
      <vt:lpstr>Repositioning</vt:lpstr>
      <vt:lpstr>Learning Objective </vt:lpstr>
      <vt:lpstr>Global Issues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Segmenting and Targeting Markets</dc:title>
  <dc:creator>Deb Baker</dc:creator>
  <cp:lastModifiedBy>Admin</cp:lastModifiedBy>
  <cp:revision>604</cp:revision>
  <dcterms:created xsi:type="dcterms:W3CDTF">2000-11-23T16:21:28Z</dcterms:created>
  <dcterms:modified xsi:type="dcterms:W3CDTF">2026-10-16T08:46:17Z</dcterms:modified>
</cp:coreProperties>
</file>